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8"/>
  </p:notesMasterIdLst>
  <p:sldIdLst>
    <p:sldId id="259" r:id="rId3"/>
    <p:sldId id="260" r:id="rId4"/>
    <p:sldId id="376" r:id="rId5"/>
    <p:sldId id="371" r:id="rId6"/>
    <p:sldId id="406" r:id="rId7"/>
    <p:sldId id="407" r:id="rId8"/>
    <p:sldId id="408" r:id="rId9"/>
    <p:sldId id="409" r:id="rId10"/>
    <p:sldId id="410" r:id="rId11"/>
    <p:sldId id="389" r:id="rId12"/>
    <p:sldId id="372" r:id="rId13"/>
    <p:sldId id="373" r:id="rId14"/>
    <p:sldId id="390" r:id="rId15"/>
    <p:sldId id="388" r:id="rId16"/>
    <p:sldId id="375" r:id="rId17"/>
    <p:sldId id="377" r:id="rId18"/>
    <p:sldId id="397" r:id="rId19"/>
    <p:sldId id="394" r:id="rId20"/>
    <p:sldId id="391" r:id="rId21"/>
    <p:sldId id="393" r:id="rId22"/>
    <p:sldId id="395" r:id="rId23"/>
    <p:sldId id="396" r:id="rId24"/>
    <p:sldId id="327" r:id="rId25"/>
    <p:sldId id="378" r:id="rId26"/>
    <p:sldId id="379" r:id="rId27"/>
    <p:sldId id="398" r:id="rId28"/>
    <p:sldId id="399" r:id="rId29"/>
    <p:sldId id="380" r:id="rId30"/>
    <p:sldId id="332" r:id="rId31"/>
    <p:sldId id="400" r:id="rId32"/>
    <p:sldId id="401" r:id="rId33"/>
    <p:sldId id="402" r:id="rId34"/>
    <p:sldId id="403" r:id="rId35"/>
    <p:sldId id="404" r:id="rId36"/>
    <p:sldId id="405"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68FF084-A640-7A47-B87C-8E8ADF2AE38E}">
          <p14:sldIdLst>
            <p14:sldId id="259"/>
            <p14:sldId id="260"/>
            <p14:sldId id="376"/>
            <p14:sldId id="371"/>
            <p14:sldId id="406"/>
            <p14:sldId id="407"/>
            <p14:sldId id="408"/>
            <p14:sldId id="409"/>
            <p14:sldId id="410"/>
            <p14:sldId id="389"/>
            <p14:sldId id="372"/>
            <p14:sldId id="373"/>
            <p14:sldId id="390"/>
            <p14:sldId id="388"/>
            <p14:sldId id="375"/>
            <p14:sldId id="377"/>
            <p14:sldId id="397"/>
            <p14:sldId id="394"/>
            <p14:sldId id="391"/>
            <p14:sldId id="393"/>
            <p14:sldId id="395"/>
            <p14:sldId id="396"/>
            <p14:sldId id="327"/>
            <p14:sldId id="378"/>
            <p14:sldId id="379"/>
            <p14:sldId id="398"/>
            <p14:sldId id="399"/>
            <p14:sldId id="380"/>
            <p14:sldId id="332"/>
            <p14:sldId id="400"/>
            <p14:sldId id="401"/>
            <p14:sldId id="402"/>
            <p14:sldId id="403"/>
            <p14:sldId id="404"/>
            <p14:sldId id="405"/>
          </p14:sldIdLst>
        </p14:section>
        <p14:section name="无标题节" id="{55784F99-31D1-7B4C-BCEF-2C694B6450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8403"/>
    <a:srgbClr val="34A509"/>
    <a:srgbClr val="A01761"/>
    <a:srgbClr val="DF0A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67"/>
    <p:restoredTop sz="94666"/>
  </p:normalViewPr>
  <p:slideViewPr>
    <p:cSldViewPr snapToGrid="0" snapToObjects="1">
      <p:cViewPr>
        <p:scale>
          <a:sx n="66" d="100"/>
          <a:sy n="66" d="100"/>
        </p:scale>
        <p:origin x="122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4T20:15:57.44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14B7F-F836-7B43-BED4-F08362FABF4E}" type="datetimeFigureOut">
              <a:rPr kumimoji="1" lang="zh-CN" altLang="en-US" smtClean="0"/>
              <a:t>2023/12/25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3258F-F022-364E-A186-CDF03B835730}" type="slidenum">
              <a:rPr kumimoji="1" lang="zh-CN" altLang="en-US" smtClean="0"/>
              <a:t>‹#›</a:t>
            </a:fld>
            <a:endParaRPr kumimoji="1" lang="zh-CN" altLang="en-US"/>
          </a:p>
        </p:txBody>
      </p:sp>
    </p:spTree>
    <p:extLst>
      <p:ext uri="{BB962C8B-B14F-4D97-AF65-F5344CB8AC3E}">
        <p14:creationId xmlns:p14="http://schemas.microsoft.com/office/powerpoint/2010/main" val="66404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charset="-122"/>
              </a:rPr>
              <a:t>算术逻辑部件：</a:t>
            </a:r>
            <a:r>
              <a:rPr lang="en-US" altLang="zh-CN">
                <a:ea typeface="宋体" charset="-122"/>
              </a:rPr>
              <a:t>Arithmetic Logic Unit </a:t>
            </a:r>
          </a:p>
        </p:txBody>
      </p:sp>
    </p:spTree>
    <p:extLst>
      <p:ext uri="{BB962C8B-B14F-4D97-AF65-F5344CB8AC3E}">
        <p14:creationId xmlns:p14="http://schemas.microsoft.com/office/powerpoint/2010/main" val="1823408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74562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76064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3723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4D20CDA9-EA83-4648-B44A-505B93BA790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BF48F3BC-61C3-1C4C-A720-68BB4A071645}"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1F325138-4E09-F04F-98BF-E84E695B47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4417" y="836613"/>
            <a:ext cx="53848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836613"/>
            <a:ext cx="53848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5EBB496E-2DD8-404B-84BD-37551BE40D5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CD5B33BA-C589-3B47-B368-D55770FA7E0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B32360CB-1AB3-0A4E-837E-E66FCC096B9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1180CDC4-50A4-644B-BBF4-B19CFC0F1F43}"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6E7D18BE-EAD6-CA4E-9F2D-E62C6BF57198}"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126680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4F14FD63-49C5-B54F-BA15-6CC94343A1C5}"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BEAE868C-97F3-5148-8FE1-318BFD62008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1900" y="188913"/>
            <a:ext cx="2745317" cy="5865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1" y="188913"/>
            <a:ext cx="8039100" cy="5865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B2D23C2-829F-4051-9879-7557B87B34B1}"/>
              </a:ext>
            </a:extLst>
          </p:cNvPr>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a:extLst>
              <a:ext uri="{FF2B5EF4-FFF2-40B4-BE49-F238E27FC236}">
                <a16:creationId xmlns:a16="http://schemas.microsoft.com/office/drawing/2014/main" id="{D7AA6383-565C-4EF1-B4D4-485378673AEB}"/>
              </a:ext>
            </a:extLst>
          </p:cNvPr>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a:extLst>
              <a:ext uri="{FF2B5EF4-FFF2-40B4-BE49-F238E27FC236}">
                <a16:creationId xmlns:a16="http://schemas.microsoft.com/office/drawing/2014/main" id="{442C13DA-D9BC-431D-A8E6-ED6E57445E8A}"/>
              </a:ext>
            </a:extLst>
          </p:cNvPr>
          <p:cNvSpPr>
            <a:spLocks noGrp="1" noChangeArrowheads="1"/>
          </p:cNvSpPr>
          <p:nvPr>
            <p:ph type="sldNum" sz="quarter" idx="12"/>
          </p:nvPr>
        </p:nvSpPr>
        <p:spPr>
          <a:ln/>
        </p:spPr>
        <p:txBody>
          <a:bodyPr/>
          <a:lstStyle>
            <a:lvl1pPr>
              <a:defRPr/>
            </a:lvl1pPr>
          </a:lstStyle>
          <a:p>
            <a:pPr>
              <a:defRPr/>
            </a:pPr>
            <a:fld id="{F37C0C10-DB82-DF44-8C15-04BFD261810F}"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76235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759134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35854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98393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314436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57752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42440B7-0218-5346-8BA0-30614883D43E}" type="datetimeFigureOut">
              <a:rPr kumimoji="1" lang="zh-CN" altLang="en-US" smtClean="0"/>
              <a:t>2023/12/25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98666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440B7-0218-5346-8BA0-30614883D43E}" type="datetimeFigureOut">
              <a:rPr kumimoji="1" lang="zh-CN" altLang="en-US" smtClean="0"/>
              <a:t>2023/12/25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26DCA-0120-DD4A-9C11-1583C86A6112}" type="slidenum">
              <a:rPr kumimoji="1" lang="zh-CN" altLang="en-US" smtClean="0"/>
              <a:t>‹#›</a:t>
            </a:fld>
            <a:endParaRPr kumimoji="1" lang="zh-CN" altLang="en-US"/>
          </a:p>
        </p:txBody>
      </p:sp>
    </p:spTree>
    <p:extLst>
      <p:ext uri="{BB962C8B-B14F-4D97-AF65-F5344CB8AC3E}">
        <p14:creationId xmlns:p14="http://schemas.microsoft.com/office/powerpoint/2010/main" val="150853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88914"/>
            <a:ext cx="10972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624417" y="836613"/>
            <a:ext cx="109728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8B2D23C2-829F-4051-9879-7557B87B34B1}"/>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a:extLst>
              <a:ext uri="{FF2B5EF4-FFF2-40B4-BE49-F238E27FC236}">
                <a16:creationId xmlns:a16="http://schemas.microsoft.com/office/drawing/2014/main" id="{D7AA6383-565C-4EF1-B4D4-485378673AEB}"/>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a:extLst>
              <a:ext uri="{FF2B5EF4-FFF2-40B4-BE49-F238E27FC236}">
                <a16:creationId xmlns:a16="http://schemas.microsoft.com/office/drawing/2014/main" id="{442C13DA-D9BC-431D-A8E6-ED6E57445E8A}"/>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ea typeface="宋体" panose="02010600030101010101" pitchFamily="2" charset="-122"/>
              </a:defRPr>
            </a:lvl1pPr>
          </a:lstStyle>
          <a:p>
            <a:pPr fontAlgn="base">
              <a:spcBef>
                <a:spcPct val="0"/>
              </a:spcBef>
              <a:spcAft>
                <a:spcPct val="0"/>
              </a:spcAft>
              <a:defRPr/>
            </a:pPr>
            <a:fld id="{65CB6DFD-D77E-2D45-98CA-CD9A9EEC5773}"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431800" y="692150"/>
            <a:ext cx="1132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800">
              <a:solidFill>
                <a:srgbClr val="000000"/>
              </a:solidFill>
            </a:endParaRPr>
          </a:p>
        </p:txBody>
      </p:sp>
    </p:spTree>
    <p:extLst>
      <p:ext uri="{BB962C8B-B14F-4D97-AF65-F5344CB8AC3E}">
        <p14:creationId xmlns:p14="http://schemas.microsoft.com/office/powerpoint/2010/main" val="1319342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hyperlink" Target="http://codelab.shiyanlou.com/xref/linux-3.18.6/arch/x86/syscalls/syscall_32.tb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982321" y="2292552"/>
            <a:ext cx="8305284" cy="3484376"/>
          </a:xfrm>
        </p:spPr>
        <p:txBody>
          <a:bodyPr>
            <a:normAutofit/>
          </a:bodyPr>
          <a:lstStyle/>
          <a:p>
            <a:pPr eaLnBrk="1" hangingPunct="1">
              <a:lnSpc>
                <a:spcPct val="135000"/>
              </a:lnSpc>
            </a:pPr>
            <a:br>
              <a:rPr lang="zh-CN" altLang="en-US" dirty="0">
                <a:solidFill>
                  <a:srgbClr val="FF0000"/>
                </a:solidFill>
                <a:latin typeface="SimSun" charset="-122"/>
                <a:ea typeface="SimSun" charset="-122"/>
                <a:cs typeface="SimSun" charset="-122"/>
              </a:rPr>
            </a:br>
            <a:endParaRPr lang="en-US" altLang="zh-CN" sz="3200" dirty="0">
              <a:solidFill>
                <a:srgbClr val="3333CC"/>
              </a:solidFill>
              <a:ea typeface="黑体" charset="-122"/>
            </a:endParaRPr>
          </a:p>
        </p:txBody>
      </p:sp>
      <p:sp>
        <p:nvSpPr>
          <p:cNvPr id="2" name="矩形 1"/>
          <p:cNvSpPr/>
          <p:nvPr/>
        </p:nvSpPr>
        <p:spPr>
          <a:xfrm>
            <a:off x="2902796" y="1523111"/>
            <a:ext cx="7494359" cy="923330"/>
          </a:xfrm>
          <a:prstGeom prst="rect">
            <a:avLst/>
          </a:prstGeom>
        </p:spPr>
        <p:txBody>
          <a:bodyPr wrap="none">
            <a:spAutoFit/>
          </a:bodyPr>
          <a:lstStyle/>
          <a:p>
            <a:r>
              <a:rPr lang="en-US" altLang="zh-CN" sz="5400" b="1" dirty="0">
                <a:solidFill>
                  <a:srgbClr val="FF0000"/>
                </a:solidFill>
                <a:latin typeface="Times New Roman" charset="0"/>
                <a:ea typeface="Times New Roman" charset="0"/>
                <a:cs typeface="Times New Roman" charset="0"/>
              </a:rPr>
              <a:t>Linux</a:t>
            </a:r>
            <a:r>
              <a:rPr lang="zh-CN" altLang="en-US" sz="5400" dirty="0">
                <a:solidFill>
                  <a:srgbClr val="FF0000"/>
                </a:solidFill>
                <a:latin typeface="SimHei" charset="-122"/>
                <a:ea typeface="SimHei" charset="-122"/>
                <a:cs typeface="SimHei" charset="-122"/>
              </a:rPr>
              <a:t>操作系统内核分析</a:t>
            </a:r>
            <a:endParaRPr lang="zh-CN" altLang="en-US" sz="5400" dirty="0"/>
          </a:p>
        </p:txBody>
      </p:sp>
    </p:spTree>
    <p:extLst>
      <p:ext uri="{BB962C8B-B14F-4D97-AF65-F5344CB8AC3E}">
        <p14:creationId xmlns:p14="http://schemas.microsoft.com/office/powerpoint/2010/main" val="93438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764" y="-652462"/>
            <a:ext cx="6724650" cy="943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2643" name="Rectangle 3"/>
          <p:cNvSpPr>
            <a:spLocks noGrp="1" noChangeArrowheads="1"/>
          </p:cNvSpPr>
          <p:nvPr>
            <p:ph type="body" idx="1"/>
          </p:nvPr>
        </p:nvSpPr>
        <p:spPr>
          <a:xfrm>
            <a:off x="176846" y="1154113"/>
            <a:ext cx="3224530" cy="5273676"/>
          </a:xfrm>
        </p:spPr>
        <p:txBody>
          <a:bodyPr/>
          <a:lstStyle/>
          <a:p>
            <a:pPr>
              <a:lnSpc>
                <a:spcPct val="125000"/>
              </a:lnSpc>
            </a:pPr>
            <a:r>
              <a:rPr lang="en-US" altLang="zh-CN" sz="2300" dirty="0">
                <a:solidFill>
                  <a:srgbClr val="0000FF"/>
                </a:solidFill>
                <a:latin typeface="微软雅黑" charset="-122"/>
                <a:ea typeface="微软雅黑" charset="-122"/>
              </a:rPr>
              <a:t>IA-32/Linux</a:t>
            </a:r>
            <a:r>
              <a:rPr lang="zh-CN" altLang="en-US" sz="2300" dirty="0">
                <a:solidFill>
                  <a:srgbClr val="0000FF"/>
                </a:solidFill>
                <a:latin typeface="微软雅黑" charset="-122"/>
                <a:ea typeface="微软雅黑" charset="-122"/>
              </a:rPr>
              <a:t>平台下，每个（用户）进程具有独立的私有地址空间（虚拟地址空间）</a:t>
            </a:r>
          </a:p>
          <a:p>
            <a:pPr>
              <a:lnSpc>
                <a:spcPct val="125000"/>
              </a:lnSpc>
            </a:pPr>
            <a:r>
              <a:rPr lang="zh-CN" altLang="en-US" sz="2300" dirty="0">
                <a:solidFill>
                  <a:srgbClr val="0000FF"/>
                </a:solidFill>
                <a:latin typeface="微软雅黑" charset="-122"/>
                <a:ea typeface="微软雅黑" charset="-122"/>
              </a:rPr>
              <a:t>每个进程的地址空间划分（即存储映像）布局相同（如右图）</a:t>
            </a:r>
          </a:p>
        </p:txBody>
      </p:sp>
      <p:sp>
        <p:nvSpPr>
          <p:cNvPr id="17412" name="Rectangle 5"/>
          <p:cNvSpPr>
            <a:spLocks noChangeArrowheads="1"/>
          </p:cNvSpPr>
          <p:nvPr/>
        </p:nvSpPr>
        <p:spPr bwMode="auto">
          <a:xfrm>
            <a:off x="9961564" y="688166"/>
            <a:ext cx="2946400" cy="1512283"/>
          </a:xfrm>
          <a:prstGeom prst="rect">
            <a:avLst/>
          </a:prstGeom>
          <a:solidFill>
            <a:srgbClr val="FF0000">
              <a:alpha val="1490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0"/>
              </a:spcBef>
              <a:buFontTx/>
              <a:buNone/>
            </a:pPr>
            <a:endParaRPr lang="zh-CN" altLang="en-US" sz="1800" b="0"/>
          </a:p>
        </p:txBody>
      </p:sp>
      <p:sp>
        <p:nvSpPr>
          <p:cNvPr id="17413" name="Rectangle 2"/>
          <p:cNvSpPr>
            <a:spLocks noGrp="1" noChangeArrowheads="1"/>
          </p:cNvSpPr>
          <p:nvPr>
            <p:ph type="title"/>
          </p:nvPr>
        </p:nvSpPr>
        <p:spPr>
          <a:xfrm>
            <a:off x="1524000" y="1"/>
            <a:ext cx="8229600" cy="561975"/>
          </a:xfrm>
        </p:spPr>
        <p:txBody>
          <a:bodyPr/>
          <a:lstStyle/>
          <a:p>
            <a:pPr algn="l"/>
            <a:r>
              <a:rPr lang="zh-CN" altLang="en-US" sz="3600" dirty="0">
                <a:ea typeface="黑体" charset="-122"/>
              </a:rPr>
              <a:t>进程的地址空间</a:t>
            </a:r>
          </a:p>
        </p:txBody>
      </p:sp>
      <p:sp>
        <p:nvSpPr>
          <p:cNvPr id="752646" name="Rectangle 6"/>
          <p:cNvSpPr>
            <a:spLocks noChangeArrowheads="1"/>
          </p:cNvSpPr>
          <p:nvPr/>
        </p:nvSpPr>
        <p:spPr bwMode="auto">
          <a:xfrm>
            <a:off x="9959976" y="2187576"/>
            <a:ext cx="2922588" cy="5851671"/>
          </a:xfrm>
          <a:prstGeom prst="rect">
            <a:avLst/>
          </a:prstGeom>
          <a:solidFill>
            <a:srgbClr val="0000FF">
              <a:alpha val="25882"/>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0"/>
              </a:spcBef>
              <a:buFontTx/>
              <a:buNone/>
            </a:pPr>
            <a:endParaRPr lang="zh-CN" altLang="en-US" sz="1800" b="0"/>
          </a:p>
        </p:txBody>
      </p:sp>
      <p:sp>
        <p:nvSpPr>
          <p:cNvPr id="752647" name="Text Box 7"/>
          <p:cNvSpPr txBox="1">
            <a:spLocks noChangeArrowheads="1"/>
          </p:cNvSpPr>
          <p:nvPr/>
        </p:nvSpPr>
        <p:spPr bwMode="auto">
          <a:xfrm>
            <a:off x="13312777" y="6137276"/>
            <a:ext cx="36195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0"/>
              </a:spcBef>
              <a:buFontTx/>
              <a:buNone/>
            </a:pPr>
            <a:r>
              <a:rPr lang="zh-CN" altLang="en-US" sz="2000" dirty="0">
                <a:solidFill>
                  <a:srgbClr val="FF0000"/>
                </a:solidFill>
                <a:ea typeface="微软雅黑" charset="-122"/>
              </a:rPr>
              <a:t>用户级上下文</a:t>
            </a:r>
          </a:p>
        </p:txBody>
      </p:sp>
      <p:sp>
        <p:nvSpPr>
          <p:cNvPr id="752648" name="Rectangle 8"/>
          <p:cNvSpPr>
            <a:spLocks noChangeArrowheads="1"/>
          </p:cNvSpPr>
          <p:nvPr/>
        </p:nvSpPr>
        <p:spPr bwMode="auto">
          <a:xfrm>
            <a:off x="9959976" y="-677860"/>
            <a:ext cx="2946400" cy="1353326"/>
          </a:xfrm>
          <a:prstGeom prst="rect">
            <a:avLst/>
          </a:prstGeom>
          <a:solidFill>
            <a:schemeClr val="accent1">
              <a:alpha val="23137"/>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0"/>
              </a:spcBef>
              <a:buFontTx/>
              <a:buNone/>
            </a:pPr>
            <a:endParaRPr lang="zh-CN" altLang="en-US" sz="1800" b="0"/>
          </a:p>
        </p:txBody>
      </p:sp>
      <p:grpSp>
        <p:nvGrpSpPr>
          <p:cNvPr id="752651" name="Group 11"/>
          <p:cNvGrpSpPr>
            <a:grpSpLocks/>
          </p:cNvGrpSpPr>
          <p:nvPr/>
        </p:nvGrpSpPr>
        <p:grpSpPr bwMode="auto">
          <a:xfrm>
            <a:off x="12800014" y="645169"/>
            <a:ext cx="787400" cy="3428574"/>
            <a:chOff x="5083" y="613"/>
            <a:chExt cx="496" cy="1553"/>
          </a:xfrm>
        </p:grpSpPr>
        <p:sp>
          <p:nvSpPr>
            <p:cNvPr id="17419" name="Text Box 9"/>
            <p:cNvSpPr txBox="1">
              <a:spLocks noChangeArrowheads="1"/>
            </p:cNvSpPr>
            <p:nvPr/>
          </p:nvSpPr>
          <p:spPr bwMode="auto">
            <a:xfrm>
              <a:off x="5351" y="956"/>
              <a:ext cx="228"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0"/>
                </a:spcBef>
                <a:buFontTx/>
                <a:buNone/>
              </a:pPr>
              <a:r>
                <a:rPr lang="zh-CN" altLang="en-US" sz="2000" dirty="0">
                  <a:solidFill>
                    <a:srgbClr val="FF0000"/>
                  </a:solidFill>
                  <a:ea typeface="微软雅黑" charset="-122"/>
                </a:rPr>
                <a:t>系统级上下文</a:t>
              </a:r>
            </a:p>
          </p:txBody>
        </p:sp>
        <p:sp>
          <p:nvSpPr>
            <p:cNvPr id="17420" name="Line 10"/>
            <p:cNvSpPr>
              <a:spLocks noChangeShapeType="1"/>
            </p:cNvSpPr>
            <p:nvPr/>
          </p:nvSpPr>
          <p:spPr bwMode="auto">
            <a:xfrm flipH="1" flipV="1">
              <a:off x="5083" y="613"/>
              <a:ext cx="311" cy="68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17418" name="Text Box 10"/>
          <p:cNvSpPr txBox="1">
            <a:spLocks noChangeArrowheads="1"/>
          </p:cNvSpPr>
          <p:nvPr/>
        </p:nvSpPr>
        <p:spPr bwMode="auto">
          <a:xfrm flipH="1">
            <a:off x="13063540" y="-259409"/>
            <a:ext cx="768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50000"/>
              </a:spcBef>
              <a:buFontTx/>
              <a:buNone/>
            </a:pPr>
            <a:r>
              <a:rPr lang="en-US" altLang="zh-CN" sz="1800" dirty="0">
                <a:solidFill>
                  <a:srgbClr val="FF0000"/>
                </a:solidFill>
                <a:latin typeface="微软雅黑" charset="-122"/>
                <a:ea typeface="微软雅黑" charset="-122"/>
              </a:rPr>
              <a:t>TSS</a:t>
            </a:r>
            <a:endParaRPr lang="zh-CN" altLang="en-US" sz="1800" dirty="0">
              <a:solidFill>
                <a:srgbClr val="FF0000"/>
              </a:solidFill>
              <a:latin typeface="微软雅黑" charset="-122"/>
              <a:ea typeface="微软雅黑" charset="-122"/>
            </a:endParaRPr>
          </a:p>
        </p:txBody>
      </p:sp>
    </p:spTree>
    <p:extLst>
      <p:ext uri="{BB962C8B-B14F-4D97-AF65-F5344CB8AC3E}">
        <p14:creationId xmlns:p14="http://schemas.microsoft.com/office/powerpoint/2010/main" val="459139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2643">
                                            <p:txEl>
                                              <p:pRg st="0" end="0"/>
                                            </p:txEl>
                                          </p:spTgt>
                                        </p:tgtEl>
                                        <p:attrNameLst>
                                          <p:attrName>style.visibility</p:attrName>
                                        </p:attrNameLst>
                                      </p:cBhvr>
                                      <p:to>
                                        <p:strVal val="visible"/>
                                      </p:to>
                                    </p:set>
                                    <p:animEffect transition="in" filter="blinds(horizontal)">
                                      <p:cBhvr>
                                        <p:cTn id="7" dur="500"/>
                                        <p:tgtEl>
                                          <p:spTgt spid="752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2643">
                                            <p:txEl>
                                              <p:pRg st="1" end="1"/>
                                            </p:txEl>
                                          </p:spTgt>
                                        </p:tgtEl>
                                        <p:attrNameLst>
                                          <p:attrName>style.visibility</p:attrName>
                                        </p:attrNameLst>
                                      </p:cBhvr>
                                      <p:to>
                                        <p:strVal val="visible"/>
                                      </p:to>
                                    </p:set>
                                    <p:animEffect transition="in" filter="blinds(horizontal)">
                                      <p:cBhvr>
                                        <p:cTn id="12" dur="500"/>
                                        <p:tgtEl>
                                          <p:spTgt spid="7526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2646"/>
                                        </p:tgtEl>
                                        <p:attrNameLst>
                                          <p:attrName>style.visibility</p:attrName>
                                        </p:attrNameLst>
                                      </p:cBhvr>
                                      <p:to>
                                        <p:strVal val="visible"/>
                                      </p:to>
                                    </p:set>
                                    <p:animEffect transition="in" filter="blinds(horizontal)">
                                      <p:cBhvr>
                                        <p:cTn id="17" dur="500"/>
                                        <p:tgtEl>
                                          <p:spTgt spid="7526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2647"/>
                                        </p:tgtEl>
                                        <p:attrNameLst>
                                          <p:attrName>style.visibility</p:attrName>
                                        </p:attrNameLst>
                                      </p:cBhvr>
                                      <p:to>
                                        <p:strVal val="visible"/>
                                      </p:to>
                                    </p:set>
                                    <p:animEffect transition="in" filter="blinds(horizontal)">
                                      <p:cBhvr>
                                        <p:cTn id="22" dur="500"/>
                                        <p:tgtEl>
                                          <p:spTgt spid="7526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52648"/>
                                        </p:tgtEl>
                                        <p:attrNameLst>
                                          <p:attrName>style.visibility</p:attrName>
                                        </p:attrNameLst>
                                      </p:cBhvr>
                                      <p:to>
                                        <p:strVal val="visible"/>
                                      </p:to>
                                    </p:set>
                                    <p:animEffect transition="in" filter="blinds(horizontal)">
                                      <p:cBhvr>
                                        <p:cTn id="27" dur="500"/>
                                        <p:tgtEl>
                                          <p:spTgt spid="7526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52651"/>
                                        </p:tgtEl>
                                        <p:attrNameLst>
                                          <p:attrName>style.visibility</p:attrName>
                                        </p:attrNameLst>
                                      </p:cBhvr>
                                      <p:to>
                                        <p:strVal val="visible"/>
                                      </p:to>
                                    </p:set>
                                    <p:animEffect transition="in" filter="blinds(horizontal)">
                                      <p:cBhvr>
                                        <p:cTn id="32" dur="500"/>
                                        <p:tgtEl>
                                          <p:spTgt spid="752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646" grpId="0" animBg="1"/>
      <p:bldP spid="752647" grpId="0"/>
      <p:bldP spid="7526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98426"/>
            <a:ext cx="8229600" cy="561975"/>
          </a:xfrm>
        </p:spPr>
        <p:txBody>
          <a:bodyPr/>
          <a:lstStyle/>
          <a:p>
            <a:r>
              <a:rPr lang="en-US" altLang="zh-CN" b="0" dirty="0"/>
              <a:t> </a:t>
            </a:r>
            <a:r>
              <a:rPr lang="zh-CN" altLang="en-US" b="0" dirty="0"/>
              <a:t>几个问题</a:t>
            </a:r>
            <a:endParaRPr lang="zh-CN" altLang="en-US" sz="3600" dirty="0">
              <a:ea typeface="黑体" charset="-122"/>
            </a:endParaRPr>
          </a:p>
        </p:txBody>
      </p:sp>
      <p:pic>
        <p:nvPicPr>
          <p:cNvPr id="3" name="图片 2"/>
          <p:cNvPicPr>
            <a:picLocks noChangeAspect="1"/>
          </p:cNvPicPr>
          <p:nvPr/>
        </p:nvPicPr>
        <p:blipFill>
          <a:blip r:embed="rId2"/>
          <a:stretch>
            <a:fillRect/>
          </a:stretch>
        </p:blipFill>
        <p:spPr>
          <a:xfrm>
            <a:off x="1724494" y="1218262"/>
            <a:ext cx="9372600" cy="3162300"/>
          </a:xfrm>
          <a:prstGeom prst="rect">
            <a:avLst/>
          </a:prstGeom>
        </p:spPr>
      </p:pic>
    </p:spTree>
    <p:extLst>
      <p:ext uri="{BB962C8B-B14F-4D97-AF65-F5344CB8AC3E}">
        <p14:creationId xmlns:p14="http://schemas.microsoft.com/office/powerpoint/2010/main" val="144128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81200" y="98426"/>
            <a:ext cx="8229600" cy="561975"/>
          </a:xfrm>
        </p:spPr>
        <p:txBody>
          <a:bodyPr/>
          <a:lstStyle/>
          <a:p>
            <a:r>
              <a:rPr lang="zh-CN" altLang="en-US" sz="3600" dirty="0"/>
              <a:t>用户态</a:t>
            </a:r>
            <a:r>
              <a:rPr lang="en-US" altLang="zh-CN" sz="3600" dirty="0"/>
              <a:t>Vs</a:t>
            </a:r>
            <a:r>
              <a:rPr lang="zh-CN" altLang="en-US" sz="3600" dirty="0"/>
              <a:t>内核态</a:t>
            </a:r>
            <a:endParaRPr lang="zh-CN" altLang="en-US" sz="3600" dirty="0">
              <a:ea typeface="黑体" charset="-122"/>
            </a:endParaRPr>
          </a:p>
        </p:txBody>
      </p:sp>
      <p:pic>
        <p:nvPicPr>
          <p:cNvPr id="3" name="图片 2"/>
          <p:cNvPicPr>
            <a:picLocks noChangeAspect="1"/>
          </p:cNvPicPr>
          <p:nvPr/>
        </p:nvPicPr>
        <p:blipFill>
          <a:blip r:embed="rId2"/>
          <a:stretch>
            <a:fillRect/>
          </a:stretch>
        </p:blipFill>
        <p:spPr>
          <a:xfrm>
            <a:off x="1375553" y="972800"/>
            <a:ext cx="10211843" cy="4543581"/>
          </a:xfrm>
          <a:prstGeom prst="rect">
            <a:avLst/>
          </a:prstGeom>
        </p:spPr>
      </p:pic>
    </p:spTree>
    <p:extLst>
      <p:ext uri="{BB962C8B-B14F-4D97-AF65-F5344CB8AC3E}">
        <p14:creationId xmlns:p14="http://schemas.microsoft.com/office/powerpoint/2010/main" val="134740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95488" y="142876"/>
            <a:ext cx="8229600" cy="561975"/>
          </a:xfrm>
        </p:spPr>
        <p:txBody>
          <a:bodyPr/>
          <a:lstStyle/>
          <a:p>
            <a:r>
              <a:rPr lang="en-US" altLang="zh-CN" sz="3600" dirty="0">
                <a:latin typeface="黑体" charset="-122"/>
                <a:ea typeface="黑体" charset="-122"/>
              </a:rPr>
              <a:t>“</a:t>
            </a:r>
            <a:r>
              <a:rPr lang="zh-CN" altLang="en-US" sz="3600" dirty="0">
                <a:ea typeface="黑体" charset="-122"/>
              </a:rPr>
              <a:t>进程</a:t>
            </a:r>
            <a:r>
              <a:rPr lang="en-US" altLang="zh-CN" sz="3600" dirty="0">
                <a:latin typeface="黑体" charset="-122"/>
                <a:ea typeface="黑体" charset="-122"/>
              </a:rPr>
              <a:t>”</a:t>
            </a:r>
            <a:r>
              <a:rPr lang="en-US" altLang="zh-CN" sz="3600" dirty="0">
                <a:ea typeface="黑体" charset="-122"/>
              </a:rPr>
              <a:t> </a:t>
            </a:r>
            <a:r>
              <a:rPr lang="zh-CN" altLang="en-US" sz="3600" dirty="0">
                <a:ea typeface="黑体" charset="-122"/>
              </a:rPr>
              <a:t>的</a:t>
            </a:r>
            <a:r>
              <a:rPr lang="zh-CN" altLang="en-US" sz="3600" dirty="0">
                <a:latin typeface="黑体" charset="-122"/>
                <a:ea typeface="黑体" charset="-122"/>
              </a:rPr>
              <a:t>“</a:t>
            </a:r>
            <a:r>
              <a:rPr lang="zh-CN" altLang="en-US" sz="3600" dirty="0">
                <a:ea typeface="黑体" charset="-122"/>
              </a:rPr>
              <a:t>上下文</a:t>
            </a:r>
            <a:r>
              <a:rPr lang="zh-CN" altLang="en-US" sz="3600" dirty="0">
                <a:latin typeface="黑体" charset="-122"/>
                <a:ea typeface="黑体" charset="-122"/>
              </a:rPr>
              <a:t>”</a:t>
            </a:r>
            <a:endParaRPr lang="zh-CN" altLang="en-US" sz="3600" dirty="0">
              <a:ea typeface="黑体" charset="-122"/>
            </a:endParaRPr>
          </a:p>
        </p:txBody>
      </p:sp>
      <p:sp>
        <p:nvSpPr>
          <p:cNvPr id="751619" name="Rectangle 3"/>
          <p:cNvSpPr>
            <a:spLocks noGrp="1" noChangeArrowheads="1"/>
          </p:cNvSpPr>
          <p:nvPr>
            <p:ph type="body" idx="1"/>
          </p:nvPr>
        </p:nvSpPr>
        <p:spPr>
          <a:xfrm>
            <a:off x="461947" y="1147763"/>
            <a:ext cx="7577153" cy="5683250"/>
          </a:xfrm>
        </p:spPr>
        <p:txBody>
          <a:bodyPr/>
          <a:lstStyle/>
          <a:p>
            <a:r>
              <a:rPr lang="zh-CN" altLang="en-US" sz="2000" dirty="0">
                <a:latin typeface="微软雅黑" charset="-122"/>
                <a:ea typeface="微软雅黑" charset="-122"/>
              </a:rPr>
              <a:t>进程的物理实体（代码和数据等）和支持进程运行的环境合称为</a:t>
            </a:r>
            <a:r>
              <a:rPr lang="zh-CN" altLang="en-US" sz="2000" dirty="0">
                <a:solidFill>
                  <a:srgbClr val="FF0000"/>
                </a:solidFill>
                <a:latin typeface="微软雅黑" charset="-122"/>
                <a:ea typeface="微软雅黑" charset="-122"/>
              </a:rPr>
              <a:t>进程的上下文</a:t>
            </a:r>
            <a:r>
              <a:rPr lang="zh-CN" altLang="en-US" sz="2000" dirty="0">
                <a:latin typeface="微软雅黑" charset="-122"/>
                <a:ea typeface="微软雅黑" charset="-122"/>
              </a:rPr>
              <a:t>。</a:t>
            </a:r>
          </a:p>
          <a:p>
            <a:r>
              <a:rPr lang="zh-CN" altLang="en-US" sz="2000" dirty="0">
                <a:latin typeface="微软雅黑" charset="-122"/>
                <a:ea typeface="微软雅黑" charset="-122"/>
              </a:rPr>
              <a:t>由进程的程序块、数据块、运行时的堆和用户栈（两者通称为用户堆栈）等组成的用户空间信息被称为</a:t>
            </a:r>
            <a:r>
              <a:rPr lang="zh-CN" altLang="en-US" sz="2000" dirty="0">
                <a:solidFill>
                  <a:srgbClr val="FF0000"/>
                </a:solidFill>
                <a:latin typeface="微软雅黑" charset="-122"/>
                <a:ea typeface="微软雅黑" charset="-122"/>
              </a:rPr>
              <a:t>用户级上下文</a:t>
            </a:r>
            <a:r>
              <a:rPr lang="zh-CN" altLang="en-US" sz="2000" dirty="0">
                <a:latin typeface="微软雅黑" charset="-122"/>
                <a:ea typeface="微软雅黑" charset="-122"/>
              </a:rPr>
              <a:t>；</a:t>
            </a:r>
          </a:p>
          <a:p>
            <a:r>
              <a:rPr lang="zh-CN" altLang="en-US" sz="2000" dirty="0">
                <a:latin typeface="微软雅黑" charset="-122"/>
                <a:ea typeface="微软雅黑" charset="-122"/>
              </a:rPr>
              <a:t>由进程标识信息、进程现场信息、进程控制信息和系统内核栈等组成的内核空间信息被称为</a:t>
            </a:r>
            <a:r>
              <a:rPr lang="zh-CN" altLang="en-US" sz="2000" dirty="0">
                <a:solidFill>
                  <a:srgbClr val="FF0000"/>
                </a:solidFill>
                <a:latin typeface="微软雅黑" charset="-122"/>
                <a:ea typeface="微软雅黑" charset="-122"/>
              </a:rPr>
              <a:t>系统级上下文</a:t>
            </a:r>
            <a:r>
              <a:rPr lang="zh-CN" altLang="en-US" sz="2000" dirty="0">
                <a:latin typeface="微软雅黑" charset="-122"/>
                <a:ea typeface="微软雅黑" charset="-122"/>
              </a:rPr>
              <a:t>；</a:t>
            </a:r>
          </a:p>
          <a:p>
            <a:r>
              <a:rPr lang="zh-CN" altLang="en-US" sz="2000" dirty="0">
                <a:latin typeface="微软雅黑" charset="-122"/>
                <a:ea typeface="微软雅黑" charset="-122"/>
              </a:rPr>
              <a:t>处理器中各寄存器的内容被称为</a:t>
            </a:r>
            <a:r>
              <a:rPr lang="zh-CN" altLang="en-US" sz="2000" dirty="0">
                <a:solidFill>
                  <a:srgbClr val="FF0000"/>
                </a:solidFill>
                <a:latin typeface="微软雅黑" charset="-122"/>
                <a:ea typeface="微软雅黑" charset="-122"/>
              </a:rPr>
              <a:t>寄存器上下文</a:t>
            </a:r>
            <a:r>
              <a:rPr lang="zh-CN" altLang="en-US" sz="2000" dirty="0">
                <a:latin typeface="微软雅黑" charset="-122"/>
                <a:ea typeface="微软雅黑" charset="-122"/>
              </a:rPr>
              <a:t>（也称</a:t>
            </a:r>
            <a:r>
              <a:rPr lang="zh-CN" altLang="en-US" sz="2000" dirty="0">
                <a:solidFill>
                  <a:srgbClr val="FF0000"/>
                </a:solidFill>
                <a:latin typeface="微软雅黑" charset="-122"/>
                <a:ea typeface="微软雅黑" charset="-122"/>
              </a:rPr>
              <a:t>硬件上下文</a:t>
            </a:r>
            <a:r>
              <a:rPr lang="zh-CN" altLang="en-US" sz="2000" dirty="0">
                <a:latin typeface="微软雅黑" charset="-122"/>
                <a:ea typeface="微软雅黑" charset="-122"/>
              </a:rPr>
              <a:t>），即进程的现场信息。</a:t>
            </a:r>
          </a:p>
          <a:p>
            <a:r>
              <a:rPr lang="zh-CN" altLang="en-US" sz="2000" dirty="0">
                <a:latin typeface="微软雅黑" charset="-122"/>
                <a:ea typeface="微软雅黑" charset="-122"/>
              </a:rPr>
              <a:t>在进行进程上下文切换时，操作系统把换下进程的寄存器上下文保存到系统级上下文中的现场信息位置。</a:t>
            </a:r>
          </a:p>
          <a:p>
            <a:r>
              <a:rPr lang="zh-CN" altLang="en-US" sz="2000" dirty="0">
                <a:latin typeface="微软雅黑" charset="-122"/>
                <a:ea typeface="微软雅黑" charset="-122"/>
              </a:rPr>
              <a:t>用户级上下文地址空间和系统级上下文地址空间一起构成了</a:t>
            </a:r>
            <a:r>
              <a:rPr lang="zh-CN" altLang="en-US" sz="2000" dirty="0">
                <a:solidFill>
                  <a:srgbClr val="FF0000"/>
                </a:solidFill>
                <a:latin typeface="微软雅黑" charset="-122"/>
                <a:ea typeface="微软雅黑" charset="-122"/>
              </a:rPr>
              <a:t>一个进程的整个存储器映像</a:t>
            </a:r>
            <a:r>
              <a:rPr lang="zh-CN" altLang="en-US" sz="2000" dirty="0">
                <a:latin typeface="微软雅黑" charset="-122"/>
                <a:ea typeface="微软雅黑" charset="-122"/>
              </a:rPr>
              <a:t> </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4435" y="1280320"/>
            <a:ext cx="2190423" cy="424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8350745" y="5884070"/>
            <a:ext cx="2424113"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eaLnBrk="1" hangingPunct="1">
              <a:lnSpc>
                <a:spcPct val="100000"/>
              </a:lnSpc>
              <a:spcBef>
                <a:spcPct val="50000"/>
              </a:spcBef>
              <a:buFontTx/>
              <a:buNone/>
            </a:pPr>
            <a:r>
              <a:rPr lang="zh-CN" altLang="en-US" sz="2200" dirty="0">
                <a:solidFill>
                  <a:srgbClr val="0000FF"/>
                </a:solidFill>
                <a:ea typeface="微软雅黑" charset="-122"/>
              </a:rPr>
              <a:t>进程的存储器映像</a:t>
            </a:r>
          </a:p>
        </p:txBody>
      </p:sp>
    </p:spTree>
    <p:extLst>
      <p:ext uri="{BB962C8B-B14F-4D97-AF65-F5344CB8AC3E}">
        <p14:creationId xmlns:p14="http://schemas.microsoft.com/office/powerpoint/2010/main" val="84160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1619">
                                            <p:txEl>
                                              <p:pRg st="0" end="0"/>
                                            </p:txEl>
                                          </p:spTgt>
                                        </p:tgtEl>
                                        <p:attrNameLst>
                                          <p:attrName>style.visibility</p:attrName>
                                        </p:attrNameLst>
                                      </p:cBhvr>
                                      <p:to>
                                        <p:strVal val="visible"/>
                                      </p:to>
                                    </p:set>
                                    <p:animEffect transition="in" filter="blinds(horizontal)">
                                      <p:cBhvr>
                                        <p:cTn id="7" dur="500"/>
                                        <p:tgtEl>
                                          <p:spTgt spid="7516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1619">
                                            <p:txEl>
                                              <p:pRg st="1" end="1"/>
                                            </p:txEl>
                                          </p:spTgt>
                                        </p:tgtEl>
                                        <p:attrNameLst>
                                          <p:attrName>style.visibility</p:attrName>
                                        </p:attrNameLst>
                                      </p:cBhvr>
                                      <p:to>
                                        <p:strVal val="visible"/>
                                      </p:to>
                                    </p:set>
                                    <p:animEffect transition="in" filter="blinds(horizontal)">
                                      <p:cBhvr>
                                        <p:cTn id="12" dur="500"/>
                                        <p:tgtEl>
                                          <p:spTgt spid="7516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1619">
                                            <p:txEl>
                                              <p:pRg st="2" end="2"/>
                                            </p:txEl>
                                          </p:spTgt>
                                        </p:tgtEl>
                                        <p:attrNameLst>
                                          <p:attrName>style.visibility</p:attrName>
                                        </p:attrNameLst>
                                      </p:cBhvr>
                                      <p:to>
                                        <p:strVal val="visible"/>
                                      </p:to>
                                    </p:set>
                                    <p:animEffect transition="in" filter="blinds(horizontal)">
                                      <p:cBhvr>
                                        <p:cTn id="17" dur="500"/>
                                        <p:tgtEl>
                                          <p:spTgt spid="7516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51619">
                                            <p:txEl>
                                              <p:pRg st="3" end="3"/>
                                            </p:txEl>
                                          </p:spTgt>
                                        </p:tgtEl>
                                        <p:attrNameLst>
                                          <p:attrName>style.visibility</p:attrName>
                                        </p:attrNameLst>
                                      </p:cBhvr>
                                      <p:to>
                                        <p:strVal val="visible"/>
                                      </p:to>
                                    </p:set>
                                    <p:animEffect transition="in" filter="blinds(horizontal)">
                                      <p:cBhvr>
                                        <p:cTn id="22" dur="500"/>
                                        <p:tgtEl>
                                          <p:spTgt spid="7516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51619">
                                            <p:txEl>
                                              <p:pRg st="4" end="4"/>
                                            </p:txEl>
                                          </p:spTgt>
                                        </p:tgtEl>
                                        <p:attrNameLst>
                                          <p:attrName>style.visibility</p:attrName>
                                        </p:attrNameLst>
                                      </p:cBhvr>
                                      <p:to>
                                        <p:strVal val="visible"/>
                                      </p:to>
                                    </p:set>
                                    <p:animEffect transition="in" filter="blinds(horizontal)">
                                      <p:cBhvr>
                                        <p:cTn id="27" dur="500"/>
                                        <p:tgtEl>
                                          <p:spTgt spid="7516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51619">
                                            <p:txEl>
                                              <p:pRg st="5" end="5"/>
                                            </p:txEl>
                                          </p:spTgt>
                                        </p:tgtEl>
                                        <p:attrNameLst>
                                          <p:attrName>style.visibility</p:attrName>
                                        </p:attrNameLst>
                                      </p:cBhvr>
                                      <p:to>
                                        <p:strVal val="visible"/>
                                      </p:to>
                                    </p:set>
                                    <p:animEffect transition="in" filter="blinds(horizontal)">
                                      <p:cBhvr>
                                        <p:cTn id="32" dur="500"/>
                                        <p:tgtEl>
                                          <p:spTgt spid="7516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81200" y="98426"/>
            <a:ext cx="8229600" cy="561975"/>
          </a:xfrm>
        </p:spPr>
        <p:txBody>
          <a:bodyPr/>
          <a:lstStyle/>
          <a:p>
            <a:r>
              <a:rPr lang="zh-CN" altLang="en-US" sz="3600" dirty="0"/>
              <a:t>保护现场和恢复现场</a:t>
            </a:r>
            <a:endParaRPr lang="zh-CN" altLang="en-US" sz="3600" dirty="0">
              <a:ea typeface="黑体" charset="-122"/>
            </a:endParaRPr>
          </a:p>
        </p:txBody>
      </p:sp>
      <p:pic>
        <p:nvPicPr>
          <p:cNvPr id="2" name="图片 1"/>
          <p:cNvPicPr>
            <a:picLocks noChangeAspect="1"/>
          </p:cNvPicPr>
          <p:nvPr/>
        </p:nvPicPr>
        <p:blipFill>
          <a:blip r:embed="rId2"/>
          <a:stretch>
            <a:fillRect/>
          </a:stretch>
        </p:blipFill>
        <p:spPr>
          <a:xfrm>
            <a:off x="1202024" y="945110"/>
            <a:ext cx="9787952" cy="5065946"/>
          </a:xfrm>
          <a:prstGeom prst="rect">
            <a:avLst/>
          </a:prstGeom>
        </p:spPr>
      </p:pic>
    </p:spTree>
    <p:extLst>
      <p:ext uri="{BB962C8B-B14F-4D97-AF65-F5344CB8AC3E}">
        <p14:creationId xmlns:p14="http://schemas.microsoft.com/office/powerpoint/2010/main" val="92243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981200" y="98426"/>
            <a:ext cx="8874868" cy="561975"/>
          </a:xfrm>
        </p:spPr>
        <p:txBody>
          <a:bodyPr/>
          <a:lstStyle/>
          <a:p>
            <a:r>
              <a:rPr lang="zh-CN" altLang="en-US" sz="3600" dirty="0"/>
              <a:t>中断处理的整体过程</a:t>
            </a:r>
            <a:endParaRPr lang="zh-CN" altLang="en-US" sz="3600" dirty="0">
              <a:ea typeface="黑体" charset="-122"/>
            </a:endParaRPr>
          </a:p>
        </p:txBody>
      </p:sp>
      <p:pic>
        <p:nvPicPr>
          <p:cNvPr id="2" name="图片 1"/>
          <p:cNvPicPr>
            <a:picLocks noChangeAspect="1"/>
          </p:cNvPicPr>
          <p:nvPr/>
        </p:nvPicPr>
        <p:blipFill>
          <a:blip r:embed="rId2"/>
          <a:stretch>
            <a:fillRect/>
          </a:stretch>
        </p:blipFill>
        <p:spPr>
          <a:xfrm>
            <a:off x="884420" y="1097958"/>
            <a:ext cx="10752944" cy="5371841"/>
          </a:xfrm>
          <a:prstGeom prst="rect">
            <a:avLst/>
          </a:prstGeom>
        </p:spPr>
      </p:pic>
    </p:spTree>
    <p:extLst>
      <p:ext uri="{BB962C8B-B14F-4D97-AF65-F5344CB8AC3E}">
        <p14:creationId xmlns:p14="http://schemas.microsoft.com/office/powerpoint/2010/main" val="1576377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zh-CN" altLang="en-US" sz="3600" dirty="0"/>
              <a:t>第二节 系统调用概述</a:t>
            </a:r>
          </a:p>
        </p:txBody>
      </p:sp>
      <p:sp>
        <p:nvSpPr>
          <p:cNvPr id="3" name="文本框 2"/>
          <p:cNvSpPr txBox="1"/>
          <p:nvPr/>
        </p:nvSpPr>
        <p:spPr>
          <a:xfrm>
            <a:off x="800100" y="869637"/>
            <a:ext cx="3739243" cy="461665"/>
          </a:xfrm>
          <a:prstGeom prst="rect">
            <a:avLst/>
          </a:prstGeom>
          <a:noFill/>
        </p:spPr>
        <p:txBody>
          <a:bodyPr wrap="square" rtlCol="0">
            <a:spAutoFit/>
          </a:bodyPr>
          <a:lstStyle/>
          <a:p>
            <a:r>
              <a:rPr kumimoji="1" lang="zh-CN" altLang="en-US" sz="2400" b="1" dirty="0">
                <a:solidFill>
                  <a:srgbClr val="FF0000"/>
                </a:solidFill>
                <a:latin typeface="Microsoft YaHei" charset="-122"/>
                <a:ea typeface="Microsoft YaHei" charset="-122"/>
                <a:cs typeface="Microsoft YaHei" charset="-122"/>
              </a:rPr>
              <a:t>什么是系统调用？</a:t>
            </a:r>
          </a:p>
        </p:txBody>
      </p:sp>
      <p:sp>
        <p:nvSpPr>
          <p:cNvPr id="28" name="矩形 27"/>
          <p:cNvSpPr/>
          <p:nvPr/>
        </p:nvSpPr>
        <p:spPr>
          <a:xfrm>
            <a:off x="920021" y="1474036"/>
            <a:ext cx="10502484" cy="4401205"/>
          </a:xfrm>
          <a:prstGeom prst="rect">
            <a:avLst/>
          </a:prstGeom>
        </p:spPr>
        <p:txBody>
          <a:bodyPr wrap="square">
            <a:spAutoFit/>
          </a:bodyPr>
          <a:lstStyle/>
          <a:p>
            <a:pPr marL="342900" indent="-342900">
              <a:buFont typeface="Wingdings" charset="2"/>
              <a:buChar char="Ø"/>
            </a:pPr>
            <a:r>
              <a:rPr lang="en-US" altLang="zh-CN" sz="2000" b="1" dirty="0">
                <a:solidFill>
                  <a:srgbClr val="0000FF"/>
                </a:solidFill>
                <a:latin typeface="微软雅黑" charset="-122"/>
                <a:ea typeface="微软雅黑" charset="-122"/>
              </a:rPr>
              <a:t>Linux</a:t>
            </a:r>
            <a:r>
              <a:rPr lang="zh-CN" altLang="en-US" sz="2000" b="1" dirty="0">
                <a:solidFill>
                  <a:srgbClr val="0000FF"/>
                </a:solidFill>
                <a:latin typeface="微软雅黑" charset="-122"/>
                <a:ea typeface="微软雅黑" charset="-122"/>
              </a:rPr>
              <a:t>内核中设置了一组用于实现各种系统功能的子程序，称为系统调用。用户可以通过系统调用命令在自己的应用程序中调用它们。从某种角度来看，系统调用和普通的函数调用非常相似。区别仅仅在于，系统调用由操作系统核心提供，运行于核心态；而普通的函数调用由函数库或用户自己提供，运行于用户态。二者在使用方式上也有相似之处，在下面将会提到。</a:t>
            </a:r>
            <a:endParaRPr lang="en-US" altLang="zh-CN" sz="2000" b="1" dirty="0">
              <a:solidFill>
                <a:srgbClr val="0000FF"/>
              </a:solidFill>
              <a:latin typeface="微软雅黑" charset="-122"/>
              <a:ea typeface="微软雅黑" charset="-122"/>
            </a:endParaRPr>
          </a:p>
          <a:p>
            <a:pPr marL="342900" indent="-342900">
              <a:buFont typeface="Wingdings" charset="2"/>
              <a:buChar char="Ø"/>
            </a:pPr>
            <a:endParaRPr lang="en-US" altLang="zh-CN" sz="2000" b="1" dirty="0">
              <a:solidFill>
                <a:srgbClr val="0000FF"/>
              </a:solidFill>
              <a:latin typeface="微软雅黑" charset="-122"/>
              <a:ea typeface="微软雅黑" charset="-122"/>
            </a:endParaRPr>
          </a:p>
          <a:p>
            <a:pPr marL="342900" indent="-342900">
              <a:buFont typeface="Wingdings" charset="2"/>
              <a:buChar char="Ø"/>
            </a:pPr>
            <a:r>
              <a:rPr lang="zh-CN" altLang="en-US" sz="2000" b="1" dirty="0">
                <a:solidFill>
                  <a:srgbClr val="0000FF"/>
                </a:solidFill>
                <a:latin typeface="微软雅黑" charset="-122"/>
                <a:ea typeface="微软雅黑" charset="-122"/>
              </a:rPr>
              <a:t>随</a:t>
            </a:r>
            <a:r>
              <a:rPr lang="en-US" altLang="zh-CN" sz="2000" b="1" dirty="0">
                <a:solidFill>
                  <a:srgbClr val="0000FF"/>
                </a:solidFill>
                <a:latin typeface="微软雅黑" charset="-122"/>
                <a:ea typeface="微软雅黑" charset="-122"/>
              </a:rPr>
              <a:t>Linux</a:t>
            </a:r>
            <a:r>
              <a:rPr lang="zh-CN" altLang="en-US" sz="2000" b="1" dirty="0">
                <a:solidFill>
                  <a:srgbClr val="0000FF"/>
                </a:solidFill>
                <a:latin typeface="微软雅黑" charset="-122"/>
                <a:ea typeface="微软雅黑" charset="-122"/>
              </a:rPr>
              <a:t>核心还提供了一些</a:t>
            </a:r>
            <a:r>
              <a:rPr lang="en-US" altLang="zh-CN" sz="2000" b="1" dirty="0">
                <a:solidFill>
                  <a:srgbClr val="0000FF"/>
                </a:solidFill>
                <a:latin typeface="微软雅黑" charset="-122"/>
                <a:ea typeface="微软雅黑" charset="-122"/>
              </a:rPr>
              <a:t>C</a:t>
            </a:r>
            <a:r>
              <a:rPr lang="zh-CN" altLang="en-US" sz="2000" b="1" dirty="0">
                <a:solidFill>
                  <a:srgbClr val="0000FF"/>
                </a:solidFill>
                <a:latin typeface="微软雅黑" charset="-122"/>
                <a:ea typeface="微软雅黑" charset="-122"/>
              </a:rPr>
              <a:t>语言库函数，这些库对系统调用进行了一些包装和扩展，因为这些库函数与系统调用的关系非常紧密，所以习惯上容易把这些函数也称为系统调用。</a:t>
            </a:r>
            <a:endParaRPr lang="en-US" altLang="zh-CN" sz="2000" b="1" dirty="0">
              <a:solidFill>
                <a:srgbClr val="0000FF"/>
              </a:solidFill>
              <a:latin typeface="微软雅黑" charset="-122"/>
              <a:ea typeface="微软雅黑" charset="-122"/>
            </a:endParaRPr>
          </a:p>
          <a:p>
            <a:pPr marL="342900" indent="-342900">
              <a:buFont typeface="Wingdings" charset="2"/>
              <a:buChar char="Ø"/>
            </a:pPr>
            <a:endParaRPr lang="en-US" altLang="zh-CN" sz="2000" b="1" dirty="0">
              <a:solidFill>
                <a:srgbClr val="0000FF"/>
              </a:solidFill>
              <a:latin typeface="微软雅黑" charset="-122"/>
              <a:ea typeface="微软雅黑" charset="-122"/>
            </a:endParaRPr>
          </a:p>
          <a:p>
            <a:pPr marL="342900" indent="-342900">
              <a:buFont typeface="Wingdings" charset="2"/>
              <a:buChar char="Ø"/>
            </a:pPr>
            <a:r>
              <a:rPr lang="zh-CN" altLang="en-US" sz="2000" b="1" dirty="0">
                <a:solidFill>
                  <a:srgbClr val="0000FF"/>
                </a:solidFill>
                <a:latin typeface="微软雅黑" charset="-122"/>
                <a:ea typeface="微软雅黑" charset="-122"/>
              </a:rPr>
              <a:t>实际上，很多已经被我们习以为常的</a:t>
            </a:r>
            <a:r>
              <a:rPr lang="en-US" altLang="zh-CN" sz="2000" b="1" dirty="0">
                <a:solidFill>
                  <a:srgbClr val="0000FF"/>
                </a:solidFill>
                <a:latin typeface="微软雅黑" charset="-122"/>
                <a:ea typeface="微软雅黑" charset="-122"/>
              </a:rPr>
              <a:t>C</a:t>
            </a:r>
            <a:r>
              <a:rPr lang="zh-CN" altLang="en-US" sz="2000" b="1" dirty="0">
                <a:solidFill>
                  <a:srgbClr val="0000FF"/>
                </a:solidFill>
                <a:latin typeface="微软雅黑" charset="-122"/>
                <a:ea typeface="微软雅黑" charset="-122"/>
              </a:rPr>
              <a:t>语言标准函数，在</a:t>
            </a:r>
            <a:r>
              <a:rPr lang="en-US" altLang="zh-CN" sz="2000" b="1" dirty="0">
                <a:solidFill>
                  <a:srgbClr val="0000FF"/>
                </a:solidFill>
                <a:latin typeface="微软雅黑" charset="-122"/>
                <a:ea typeface="微软雅黑" charset="-122"/>
              </a:rPr>
              <a:t>Linux</a:t>
            </a:r>
            <a:r>
              <a:rPr lang="zh-CN" altLang="en-US" sz="2000" b="1" dirty="0">
                <a:solidFill>
                  <a:srgbClr val="0000FF"/>
                </a:solidFill>
                <a:latin typeface="微软雅黑" charset="-122"/>
                <a:ea typeface="微软雅黑" charset="-122"/>
              </a:rPr>
              <a:t>平台上的实现都是靠系统调用完成的，所以如果想对系统底层的原理作深入的了解，掌握各种系统调用是初步的要求。进一步，若想成为一名</a:t>
            </a:r>
            <a:r>
              <a:rPr lang="en-US" altLang="zh-CN" sz="2000" b="1" dirty="0">
                <a:solidFill>
                  <a:srgbClr val="0000FF"/>
                </a:solidFill>
                <a:latin typeface="微软雅黑" charset="-122"/>
                <a:ea typeface="微软雅黑" charset="-122"/>
              </a:rPr>
              <a:t>Linux</a:t>
            </a:r>
            <a:r>
              <a:rPr lang="zh-CN" altLang="en-US" sz="2000" b="1" dirty="0">
                <a:solidFill>
                  <a:srgbClr val="0000FF"/>
                </a:solidFill>
                <a:latin typeface="微软雅黑" charset="-122"/>
                <a:ea typeface="微软雅黑" charset="-122"/>
              </a:rPr>
              <a:t>下编程高手，也就是我们常说的</a:t>
            </a:r>
            <a:r>
              <a:rPr lang="en-US" altLang="zh-CN" sz="2000" b="1" dirty="0">
                <a:solidFill>
                  <a:srgbClr val="0000FF"/>
                </a:solidFill>
                <a:latin typeface="微软雅黑" charset="-122"/>
                <a:ea typeface="微软雅黑" charset="-122"/>
              </a:rPr>
              <a:t>Hacker</a:t>
            </a:r>
            <a:r>
              <a:rPr lang="zh-CN" altLang="en-US" sz="2000" b="1" dirty="0">
                <a:solidFill>
                  <a:srgbClr val="0000FF"/>
                </a:solidFill>
                <a:latin typeface="微软雅黑" charset="-122"/>
                <a:ea typeface="微软雅黑" charset="-122"/>
              </a:rPr>
              <a:t>，其标志之一也是能对各种系统调用有透彻的了解。</a:t>
            </a:r>
          </a:p>
          <a:p>
            <a:pPr marL="342900" indent="-342900">
              <a:buFont typeface="Wingdings" charset="2"/>
              <a:buChar char="Ø"/>
            </a:pPr>
            <a:endParaRPr lang="zh-CN" altLang="en-US" sz="2000" b="1" dirty="0">
              <a:solidFill>
                <a:srgbClr val="0000FF"/>
              </a:solidFill>
              <a:latin typeface="微软雅黑" charset="-122"/>
              <a:ea typeface="微软雅黑" charset="-122"/>
            </a:endParaRPr>
          </a:p>
        </p:txBody>
      </p:sp>
    </p:spTree>
    <p:extLst>
      <p:ext uri="{BB962C8B-B14F-4D97-AF65-F5344CB8AC3E}">
        <p14:creationId xmlns:p14="http://schemas.microsoft.com/office/powerpoint/2010/main" val="94684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zh-CN" altLang="en-US" sz="3600" dirty="0"/>
              <a:t>系统调用的理解</a:t>
            </a:r>
          </a:p>
        </p:txBody>
      </p:sp>
      <p:sp>
        <p:nvSpPr>
          <p:cNvPr id="27" name="Rectangle 3"/>
          <p:cNvSpPr txBox="1">
            <a:spLocks noChangeArrowheads="1"/>
          </p:cNvSpPr>
          <p:nvPr/>
        </p:nvSpPr>
        <p:spPr bwMode="auto">
          <a:xfrm>
            <a:off x="830079" y="1054310"/>
            <a:ext cx="9842917" cy="539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en-US" altLang="zh-CN" kern="0" dirty="0"/>
              <a:t> </a:t>
            </a:r>
            <a:r>
              <a:rPr lang="zh-CN" altLang="en-US" kern="0" dirty="0">
                <a:latin typeface="Microsoft YaHei" charset="-122"/>
                <a:ea typeface="Microsoft YaHei" charset="-122"/>
                <a:cs typeface="Microsoft YaHei" charset="-122"/>
              </a:rPr>
              <a:t>系统调用</a:t>
            </a:r>
          </a:p>
          <a:p>
            <a:pPr lvl="1"/>
            <a:r>
              <a:rPr lang="zh-CN" altLang="en-US" sz="2400" kern="0" dirty="0"/>
              <a:t>用户态主动进入内核态（请求操作系统服务）的一种入口方式</a:t>
            </a:r>
          </a:p>
          <a:p>
            <a:pPr lvl="1"/>
            <a:r>
              <a:rPr lang="zh-CN" altLang="en-US" sz="2400" kern="0" dirty="0"/>
              <a:t>一种特殊的中断，调用了一个系统调用，陷入了内核态，叫</a:t>
            </a:r>
            <a:r>
              <a:rPr lang="en-US" altLang="zh-CN" sz="2400" kern="0" dirty="0"/>
              <a:t>Trap</a:t>
            </a:r>
            <a:r>
              <a:rPr lang="zh-CN" altLang="en-US" sz="2400" kern="0" dirty="0"/>
              <a:t>。通过汇编语言指令产生</a:t>
            </a:r>
          </a:p>
          <a:p>
            <a:pPr lvl="1"/>
            <a:r>
              <a:rPr lang="zh-CN" altLang="en-US" sz="2400" kern="0" dirty="0"/>
              <a:t>与中断不同，系统调用只可能发生在用户空间</a:t>
            </a:r>
          </a:p>
          <a:p>
            <a:r>
              <a:rPr lang="zh-CN" altLang="en-US" kern="0" dirty="0">
                <a:latin typeface="Microsoft YaHei" charset="-122"/>
                <a:ea typeface="Microsoft YaHei" charset="-122"/>
                <a:cs typeface="Microsoft YaHei" charset="-122"/>
              </a:rPr>
              <a:t> </a:t>
            </a:r>
            <a:r>
              <a:rPr lang="en-US" altLang="zh-CN" kern="0" dirty="0">
                <a:latin typeface="Microsoft YaHei" charset="-122"/>
                <a:ea typeface="Microsoft YaHei" charset="-122"/>
                <a:cs typeface="Microsoft YaHei" charset="-122"/>
              </a:rPr>
              <a:t>Linux</a:t>
            </a:r>
            <a:r>
              <a:rPr lang="zh-CN" altLang="en-US" kern="0" dirty="0">
                <a:latin typeface="Microsoft YaHei" charset="-122"/>
                <a:ea typeface="Microsoft YaHei" charset="-122"/>
                <a:cs typeface="Microsoft YaHei" charset="-122"/>
              </a:rPr>
              <a:t>中的系统调用</a:t>
            </a:r>
          </a:p>
          <a:p>
            <a:pPr lvl="1"/>
            <a:r>
              <a:rPr lang="en-US" altLang="zh-CN" sz="2400" kern="0" dirty="0"/>
              <a:t>Linux</a:t>
            </a:r>
            <a:r>
              <a:rPr lang="zh-CN" altLang="en-US" sz="2400" kern="0" dirty="0"/>
              <a:t>（</a:t>
            </a:r>
            <a:r>
              <a:rPr lang="en-US" altLang="zh-CN" sz="2400" kern="0" dirty="0"/>
              <a:t>2.4</a:t>
            </a:r>
            <a:r>
              <a:rPr lang="zh-CN" altLang="en-US" sz="2400" kern="0" dirty="0"/>
              <a:t>版）共定义了</a:t>
            </a:r>
            <a:r>
              <a:rPr lang="en-US" altLang="zh-CN" sz="2400" kern="0" dirty="0"/>
              <a:t>221</a:t>
            </a:r>
            <a:r>
              <a:rPr lang="zh-CN" altLang="en-US" sz="2400" kern="0" dirty="0"/>
              <a:t>个系统调用</a:t>
            </a:r>
          </a:p>
          <a:p>
            <a:pPr lvl="1"/>
            <a:r>
              <a:rPr lang="zh-CN" altLang="en-US" sz="2400" kern="0" dirty="0"/>
              <a:t>所有的系统调用入口存放在内核的系统调用表中，通过系统调用号索引</a:t>
            </a:r>
            <a:endParaRPr lang="en-US" altLang="zh-CN" sz="2400" kern="0" dirty="0"/>
          </a:p>
          <a:p>
            <a:pPr lvl="1"/>
            <a:r>
              <a:rPr lang="en-US" altLang="zh-CN" sz="2400" kern="0" dirty="0">
                <a:hlinkClick r:id="rId2"/>
              </a:rPr>
              <a:t>http://</a:t>
            </a:r>
            <a:r>
              <a:rPr lang="en-US" altLang="zh-CN" sz="2400" kern="0" dirty="0" err="1">
                <a:hlinkClick r:id="rId2"/>
              </a:rPr>
              <a:t>codelab.shiyanlou.com</a:t>
            </a:r>
            <a:r>
              <a:rPr lang="en-US" altLang="zh-CN" sz="2400" kern="0" dirty="0">
                <a:hlinkClick r:id="rId2"/>
              </a:rPr>
              <a:t>/</a:t>
            </a:r>
            <a:r>
              <a:rPr lang="en-US" altLang="zh-CN" sz="2400" kern="0" dirty="0" err="1">
                <a:hlinkClick r:id="rId2"/>
              </a:rPr>
              <a:t>xref</a:t>
            </a:r>
            <a:r>
              <a:rPr lang="en-US" altLang="zh-CN" sz="2400" kern="0" dirty="0">
                <a:hlinkClick r:id="rId2"/>
              </a:rPr>
              <a:t>/linux-3.18.6/arch/x86/</a:t>
            </a:r>
            <a:r>
              <a:rPr lang="en-US" altLang="zh-CN" sz="2400" kern="0" dirty="0" err="1">
                <a:hlinkClick r:id="rId2"/>
              </a:rPr>
              <a:t>syscalls</a:t>
            </a:r>
            <a:r>
              <a:rPr lang="en-US" altLang="zh-CN" sz="2400" kern="0" dirty="0">
                <a:hlinkClick r:id="rId2"/>
              </a:rPr>
              <a:t>/syscall_32.tbl</a:t>
            </a:r>
            <a:endParaRPr lang="en-US" altLang="zh-CN" sz="2400" kern="0" dirty="0"/>
          </a:p>
        </p:txBody>
      </p:sp>
    </p:spTree>
    <p:extLst>
      <p:ext uri="{BB962C8B-B14F-4D97-AF65-F5344CB8AC3E}">
        <p14:creationId xmlns:p14="http://schemas.microsoft.com/office/powerpoint/2010/main" val="4965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zh-CN" altLang="en-US" sz="3600" dirty="0"/>
              <a:t>一个</a:t>
            </a:r>
            <a:r>
              <a:rPr lang="en-US" altLang="zh-CN" sz="3600" dirty="0"/>
              <a:t>C</a:t>
            </a:r>
            <a:r>
              <a:rPr lang="zh-CN" altLang="en-US" sz="3600" dirty="0"/>
              <a:t>语言库函数系统调用的例子</a:t>
            </a:r>
          </a:p>
        </p:txBody>
      </p:sp>
      <p:sp>
        <p:nvSpPr>
          <p:cNvPr id="3" name="文本框 2"/>
          <p:cNvSpPr txBox="1"/>
          <p:nvPr/>
        </p:nvSpPr>
        <p:spPr>
          <a:xfrm>
            <a:off x="800099" y="869637"/>
            <a:ext cx="5136005" cy="461665"/>
          </a:xfrm>
          <a:prstGeom prst="rect">
            <a:avLst/>
          </a:prstGeom>
          <a:noFill/>
        </p:spPr>
        <p:txBody>
          <a:bodyPr wrap="square" rtlCol="0">
            <a:spAutoFit/>
          </a:bodyPr>
          <a:lstStyle/>
          <a:p>
            <a:r>
              <a:rPr kumimoji="1" lang="en-US" altLang="zh-CN" sz="2400" b="1" dirty="0">
                <a:solidFill>
                  <a:srgbClr val="FF0000"/>
                </a:solidFill>
                <a:latin typeface="Microsoft YaHei" charset="-122"/>
                <a:ea typeface="Microsoft YaHei" charset="-122"/>
                <a:cs typeface="Microsoft YaHei" charset="-122"/>
              </a:rPr>
              <a:t>C</a:t>
            </a:r>
            <a:r>
              <a:rPr kumimoji="1" lang="zh-CN" altLang="en-US" sz="2400" b="1" dirty="0">
                <a:solidFill>
                  <a:srgbClr val="FF0000"/>
                </a:solidFill>
                <a:latin typeface="Microsoft YaHei" charset="-122"/>
                <a:ea typeface="Microsoft YaHei" charset="-122"/>
                <a:cs typeface="Microsoft YaHei" charset="-122"/>
              </a:rPr>
              <a:t>语言调用</a:t>
            </a:r>
            <a:r>
              <a:rPr kumimoji="1" lang="en-US" altLang="zh-CN" sz="2400" b="1" dirty="0">
                <a:solidFill>
                  <a:srgbClr val="FF0000"/>
                </a:solidFill>
                <a:latin typeface="Microsoft YaHei" charset="-122"/>
                <a:ea typeface="Microsoft YaHei" charset="-122"/>
                <a:cs typeface="Microsoft YaHei" charset="-122"/>
              </a:rPr>
              <a:t>rename</a:t>
            </a:r>
            <a:r>
              <a:rPr kumimoji="1" lang="zh-CN" altLang="en-US" sz="2400" b="1" dirty="0">
                <a:solidFill>
                  <a:srgbClr val="FF0000"/>
                </a:solidFill>
                <a:latin typeface="Microsoft YaHei" charset="-122"/>
                <a:ea typeface="Microsoft YaHei" charset="-122"/>
                <a:cs typeface="Microsoft YaHei" charset="-122"/>
              </a:rPr>
              <a:t>系统调用例子</a:t>
            </a:r>
          </a:p>
        </p:txBody>
      </p:sp>
      <p:pic>
        <p:nvPicPr>
          <p:cNvPr id="2" name="图片 1"/>
          <p:cNvPicPr>
            <a:picLocks noChangeAspect="1"/>
          </p:cNvPicPr>
          <p:nvPr/>
        </p:nvPicPr>
        <p:blipFill>
          <a:blip r:embed="rId2"/>
          <a:stretch>
            <a:fillRect/>
          </a:stretch>
        </p:blipFill>
        <p:spPr>
          <a:xfrm>
            <a:off x="155205" y="1272393"/>
            <a:ext cx="13811977" cy="2978270"/>
          </a:xfrm>
          <a:prstGeom prst="rect">
            <a:avLst/>
          </a:prstGeom>
        </p:spPr>
      </p:pic>
      <p:pic>
        <p:nvPicPr>
          <p:cNvPr id="4" name="图片 3"/>
          <p:cNvPicPr>
            <a:picLocks noChangeAspect="1"/>
          </p:cNvPicPr>
          <p:nvPr/>
        </p:nvPicPr>
        <p:blipFill>
          <a:blip r:embed="rId3"/>
          <a:stretch>
            <a:fillRect/>
          </a:stretch>
        </p:blipFill>
        <p:spPr>
          <a:xfrm>
            <a:off x="3602046" y="445915"/>
            <a:ext cx="8934138" cy="5351160"/>
          </a:xfrm>
          <a:prstGeom prst="rect">
            <a:avLst/>
          </a:prstGeom>
        </p:spPr>
      </p:pic>
      <p:pic>
        <p:nvPicPr>
          <p:cNvPr id="5" name="图片 4"/>
          <p:cNvPicPr>
            <a:picLocks noChangeAspect="1"/>
          </p:cNvPicPr>
          <p:nvPr/>
        </p:nvPicPr>
        <p:blipFill>
          <a:blip r:embed="rId4"/>
          <a:stretch>
            <a:fillRect/>
          </a:stretch>
        </p:blipFill>
        <p:spPr>
          <a:xfrm>
            <a:off x="518545" y="4175074"/>
            <a:ext cx="9338040" cy="2821066"/>
          </a:xfrm>
          <a:prstGeom prst="rect">
            <a:avLst/>
          </a:prstGeom>
        </p:spPr>
      </p:pic>
    </p:spTree>
    <p:extLst>
      <p:ext uri="{BB962C8B-B14F-4D97-AF65-F5344CB8AC3E}">
        <p14:creationId xmlns:p14="http://schemas.microsoft.com/office/powerpoint/2010/main" val="205341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4" fill="hold" nodeType="clickEffect">
                                  <p:stCondLst>
                                    <p:cond delay="0"/>
                                  </p:stCondLst>
                                  <p:childTnLst>
                                    <p:anim calcmode="lin" valueType="num">
                                      <p:cBhvr additive="base">
                                        <p:cTn id="11" dur="500"/>
                                        <p:tgtEl>
                                          <p:spTgt spid="4"/>
                                        </p:tgtEl>
                                        <p:attrNameLst>
                                          <p:attrName>ppt_y</p:attrName>
                                        </p:attrNameLst>
                                      </p:cBhvr>
                                      <p:tavLst>
                                        <p:tav tm="0">
                                          <p:val>
                                            <p:strVal val="#ppt_y"/>
                                          </p:val>
                                        </p:tav>
                                        <p:tav tm="100000">
                                          <p:val>
                                            <p:strVal val="#ppt_y+#ppt_h*1.125000"/>
                                          </p:val>
                                        </p:tav>
                                      </p:tavLst>
                                    </p:anim>
                                    <p:animEffect transition="out" filter="wipe(down)">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zh-CN" altLang="en-US" sz="3600" dirty="0"/>
              <a:t>系统调用的理解</a:t>
            </a:r>
          </a:p>
        </p:txBody>
      </p:sp>
      <p:sp>
        <p:nvSpPr>
          <p:cNvPr id="5" name="文本框 4"/>
          <p:cNvSpPr txBox="1"/>
          <p:nvPr/>
        </p:nvSpPr>
        <p:spPr>
          <a:xfrm>
            <a:off x="800100" y="869637"/>
            <a:ext cx="3739243" cy="461665"/>
          </a:xfrm>
          <a:prstGeom prst="rect">
            <a:avLst/>
          </a:prstGeom>
          <a:noFill/>
        </p:spPr>
        <p:txBody>
          <a:bodyPr wrap="square" rtlCol="0">
            <a:spAutoFit/>
          </a:bodyPr>
          <a:lstStyle/>
          <a:p>
            <a:r>
              <a:rPr kumimoji="1" lang="zh-CN" altLang="en-US" sz="2400" b="1" dirty="0">
                <a:solidFill>
                  <a:srgbClr val="FF0000"/>
                </a:solidFill>
                <a:latin typeface="Microsoft YaHei" charset="-122"/>
                <a:ea typeface="Microsoft YaHei" charset="-122"/>
                <a:cs typeface="Microsoft YaHei" charset="-122"/>
              </a:rPr>
              <a:t>系统调用是怎么工作的呢？</a:t>
            </a:r>
          </a:p>
        </p:txBody>
      </p:sp>
      <p:sp>
        <p:nvSpPr>
          <p:cNvPr id="2" name="矩形 1"/>
          <p:cNvSpPr/>
          <p:nvPr/>
        </p:nvSpPr>
        <p:spPr>
          <a:xfrm>
            <a:off x="800099" y="1474036"/>
            <a:ext cx="11012150" cy="3785652"/>
          </a:xfrm>
          <a:prstGeom prst="rect">
            <a:avLst/>
          </a:prstGeom>
        </p:spPr>
        <p:txBody>
          <a:bodyPr wrap="square">
            <a:spAutoFit/>
          </a:bodyPr>
          <a:lstStyle/>
          <a:p>
            <a:pPr marL="342900" indent="-342900">
              <a:buFont typeface="Wingdings" charset="2"/>
              <a:buChar char="Ø"/>
            </a:pPr>
            <a:r>
              <a:rPr lang="zh-CN" altLang="en-US" sz="2000" b="1" dirty="0">
                <a:solidFill>
                  <a:srgbClr val="0000FF"/>
                </a:solidFill>
                <a:latin typeface="微软雅黑" charset="-122"/>
                <a:ea typeface="微软雅黑" charset="-122"/>
              </a:rPr>
              <a:t>一般的，进程是不能访问内核的。它不能访问内核所占内存空间也不能调用内核函数。</a:t>
            </a:r>
            <a:r>
              <a:rPr lang="en-US" altLang="zh-CN" sz="2000" b="1" dirty="0">
                <a:solidFill>
                  <a:srgbClr val="0000FF"/>
                </a:solidFill>
                <a:latin typeface="微软雅黑" charset="-122"/>
                <a:ea typeface="微软雅黑" charset="-122"/>
              </a:rPr>
              <a:t>CPU</a:t>
            </a:r>
            <a:r>
              <a:rPr lang="zh-CN" altLang="en-US" sz="2000" b="1" dirty="0">
                <a:solidFill>
                  <a:srgbClr val="0000FF"/>
                </a:solidFill>
                <a:latin typeface="微软雅黑" charset="-122"/>
                <a:ea typeface="微软雅黑" charset="-122"/>
              </a:rPr>
              <a:t>硬件决定了这些（这就是为什么它被称作</a:t>
            </a:r>
            <a:r>
              <a:rPr lang="en-US" altLang="zh-CN" sz="2000" b="1" dirty="0">
                <a:solidFill>
                  <a:srgbClr val="0000FF"/>
                </a:solidFill>
                <a:latin typeface="微软雅黑" charset="-122"/>
                <a:ea typeface="微软雅黑" charset="-122"/>
              </a:rPr>
              <a:t>“</a:t>
            </a:r>
            <a:r>
              <a:rPr lang="zh-CN" altLang="en-US" sz="2000" b="1" dirty="0">
                <a:solidFill>
                  <a:srgbClr val="0000FF"/>
                </a:solidFill>
                <a:latin typeface="微软雅黑" charset="-122"/>
                <a:ea typeface="微软雅黑" charset="-122"/>
              </a:rPr>
              <a:t>保护模式</a:t>
            </a:r>
            <a:r>
              <a:rPr lang="en-US" altLang="zh-CN" sz="2000" b="1" dirty="0">
                <a:solidFill>
                  <a:srgbClr val="0000FF"/>
                </a:solidFill>
                <a:latin typeface="微软雅黑" charset="-122"/>
                <a:ea typeface="微软雅黑" charset="-122"/>
              </a:rPr>
              <a:t>”</a:t>
            </a:r>
            <a:r>
              <a:rPr lang="zh-CN" altLang="en-US" sz="2000" b="1" dirty="0">
                <a:solidFill>
                  <a:srgbClr val="0000FF"/>
                </a:solidFill>
                <a:latin typeface="微软雅黑" charset="-122"/>
                <a:ea typeface="微软雅黑" charset="-122"/>
              </a:rPr>
              <a:t>）。系统调用是这些规则的一个例外。其原理是进程先用适当的值填充寄存器，然后调用一个特殊的指令，这个指令会跳到内核中一个事先定义的一个特殊位置（这个位置是用户进程可读但是不可写的）。在</a:t>
            </a:r>
            <a:r>
              <a:rPr lang="en-US" altLang="zh-CN" sz="2000" b="1" dirty="0">
                <a:solidFill>
                  <a:srgbClr val="0000FF"/>
                </a:solidFill>
                <a:latin typeface="微软雅黑" charset="-122"/>
                <a:ea typeface="微软雅黑" charset="-122"/>
              </a:rPr>
              <a:t>Intel CPU</a:t>
            </a:r>
            <a:r>
              <a:rPr lang="zh-CN" altLang="en-US" sz="2000" b="1" dirty="0">
                <a:solidFill>
                  <a:srgbClr val="0000FF"/>
                </a:solidFill>
                <a:latin typeface="微软雅黑" charset="-122"/>
                <a:ea typeface="微软雅黑" charset="-122"/>
              </a:rPr>
              <a:t>中，这个特殊指令其实就是中断</a:t>
            </a:r>
            <a:r>
              <a:rPr lang="en-US" altLang="zh-CN" sz="2000" b="1" dirty="0">
                <a:solidFill>
                  <a:srgbClr val="0000FF"/>
                </a:solidFill>
                <a:latin typeface="微软雅黑" charset="-122"/>
                <a:ea typeface="微软雅黑" charset="-122"/>
              </a:rPr>
              <a:t>0x80</a:t>
            </a:r>
            <a:r>
              <a:rPr lang="zh-CN" altLang="en-US" sz="2000" b="1" dirty="0">
                <a:solidFill>
                  <a:srgbClr val="0000FF"/>
                </a:solidFill>
                <a:latin typeface="微软雅黑" charset="-122"/>
                <a:ea typeface="微软雅黑" charset="-122"/>
              </a:rPr>
              <a:t>。硬件知道一旦你跳到这个位置，你就不是在限制模式下运行的用户，而是作为操作系统的内核</a:t>
            </a:r>
            <a:r>
              <a:rPr lang="en-US" altLang="zh-CN" sz="2000" b="1" dirty="0">
                <a:solidFill>
                  <a:srgbClr val="0000FF"/>
                </a:solidFill>
                <a:latin typeface="微软雅黑" charset="-122"/>
                <a:ea typeface="微软雅黑" charset="-122"/>
              </a:rPr>
              <a:t>--</a:t>
            </a:r>
            <a:r>
              <a:rPr lang="zh-CN" altLang="en-US" sz="2000" b="1" dirty="0">
                <a:solidFill>
                  <a:srgbClr val="0000FF"/>
                </a:solidFill>
                <a:latin typeface="微软雅黑" charset="-122"/>
                <a:ea typeface="微软雅黑" charset="-122"/>
              </a:rPr>
              <a:t>所以这就进入了内核态。</a:t>
            </a:r>
            <a:endParaRPr lang="en-US" altLang="zh-CN" sz="2000" b="1" dirty="0">
              <a:solidFill>
                <a:srgbClr val="0000FF"/>
              </a:solidFill>
              <a:latin typeface="微软雅黑" charset="-122"/>
              <a:ea typeface="微软雅黑" charset="-122"/>
            </a:endParaRPr>
          </a:p>
          <a:p>
            <a:pPr marL="342900" indent="-342900">
              <a:buFont typeface="Wingdings" charset="2"/>
              <a:buChar char="Ø"/>
            </a:pPr>
            <a:endParaRPr lang="en-US" altLang="zh-CN" sz="2000" b="1" dirty="0">
              <a:solidFill>
                <a:srgbClr val="0000FF"/>
              </a:solidFill>
              <a:latin typeface="微软雅黑" charset="-122"/>
              <a:ea typeface="微软雅黑" charset="-122"/>
            </a:endParaRPr>
          </a:p>
          <a:p>
            <a:pPr marL="342900" indent="-342900">
              <a:buFont typeface="Wingdings" charset="2"/>
              <a:buChar char="Ø"/>
            </a:pPr>
            <a:r>
              <a:rPr lang="zh-CN" altLang="en-US" sz="2000" b="1" dirty="0">
                <a:solidFill>
                  <a:srgbClr val="0000FF"/>
                </a:solidFill>
                <a:latin typeface="微软雅黑" charset="-122"/>
                <a:ea typeface="微软雅黑" charset="-122"/>
              </a:rPr>
              <a:t>进程可以跳转到的内核特殊位置其实在中断描述表中（</a:t>
            </a:r>
            <a:r>
              <a:rPr lang="en-US" altLang="zh-CN" sz="2000" b="1" dirty="0">
                <a:solidFill>
                  <a:srgbClr val="0000FF"/>
                </a:solidFill>
                <a:latin typeface="微软雅黑" charset="-122"/>
                <a:ea typeface="微软雅黑" charset="-122"/>
              </a:rPr>
              <a:t>IDT</a:t>
            </a:r>
            <a:r>
              <a:rPr lang="zh-CN" altLang="en-US" sz="2000" b="1" dirty="0">
                <a:solidFill>
                  <a:srgbClr val="0000FF"/>
                </a:solidFill>
                <a:latin typeface="微软雅黑" charset="-122"/>
                <a:ea typeface="微软雅黑" charset="-122"/>
              </a:rPr>
              <a:t>），叫做</a:t>
            </a:r>
            <a:r>
              <a:rPr lang="en-US" altLang="zh-CN" sz="2000" b="1" dirty="0" err="1">
                <a:solidFill>
                  <a:srgbClr val="0000FF"/>
                </a:solidFill>
                <a:latin typeface="微软雅黑" charset="-122"/>
                <a:ea typeface="微软雅黑" charset="-122"/>
              </a:rPr>
              <a:t>system_call</a:t>
            </a:r>
            <a:r>
              <a:rPr lang="zh-CN" altLang="en-US" sz="2000" b="1" dirty="0">
                <a:solidFill>
                  <a:srgbClr val="0000FF"/>
                </a:solidFill>
                <a:latin typeface="微软雅黑" charset="-122"/>
                <a:ea typeface="微软雅黑" charset="-122"/>
              </a:rPr>
              <a:t>。这个过程检查系统调用号，这个号码告诉内核进程请求哪种服务。然后，它查看 </a:t>
            </a:r>
            <a:r>
              <a:rPr lang="en-US" altLang="zh-CN" sz="2000" b="1" dirty="0" err="1">
                <a:solidFill>
                  <a:srgbClr val="0000FF"/>
                </a:solidFill>
                <a:latin typeface="微软雅黑" charset="-122"/>
                <a:ea typeface="微软雅黑" charset="-122"/>
              </a:rPr>
              <a:t>system_call_table</a:t>
            </a:r>
            <a:r>
              <a:rPr lang="zh-CN" altLang="en-US" sz="2000" b="1" dirty="0">
                <a:solidFill>
                  <a:srgbClr val="0000FF"/>
                </a:solidFill>
                <a:latin typeface="微软雅黑" charset="-122"/>
                <a:ea typeface="微软雅黑" charset="-122"/>
              </a:rPr>
              <a:t>找到所调用的内核函数入口地址。接着，就调用函数，等返回后，做一些系统检查，最后返回到进程（或执行进程切换到其他进程）。这段源代码，在</a:t>
            </a:r>
            <a:r>
              <a:rPr lang="en-US" altLang="zh-CN" sz="2000" b="1" dirty="0">
                <a:solidFill>
                  <a:srgbClr val="0000FF"/>
                </a:solidFill>
                <a:latin typeface="微软雅黑" charset="-122"/>
                <a:ea typeface="微软雅黑" charset="-122"/>
              </a:rPr>
              <a:t>&lt;</a:t>
            </a:r>
            <a:r>
              <a:rPr lang="zh-CN" altLang="en-US" sz="2000" b="1" dirty="0">
                <a:solidFill>
                  <a:srgbClr val="0000FF"/>
                </a:solidFill>
                <a:latin typeface="微软雅黑" charset="-122"/>
                <a:ea typeface="微软雅黑" charset="-122"/>
              </a:rPr>
              <a:t>内核源码目录</a:t>
            </a:r>
            <a:r>
              <a:rPr lang="en-US" altLang="zh-CN" sz="2000" b="1" dirty="0">
                <a:solidFill>
                  <a:srgbClr val="0000FF"/>
                </a:solidFill>
                <a:latin typeface="微软雅黑" charset="-122"/>
                <a:ea typeface="微软雅黑" charset="-122"/>
              </a:rPr>
              <a:t>&gt;/kernel/</a:t>
            </a:r>
            <a:r>
              <a:rPr lang="en-US" altLang="zh-CN" sz="2000" b="1" dirty="0" err="1">
                <a:solidFill>
                  <a:srgbClr val="0000FF"/>
                </a:solidFill>
                <a:latin typeface="微软雅黑" charset="-122"/>
                <a:ea typeface="微软雅黑" charset="-122"/>
              </a:rPr>
              <a:t>entry.S</a:t>
            </a:r>
            <a:r>
              <a:rPr lang="zh-CN" altLang="en-US" sz="2000" b="1" dirty="0">
                <a:solidFill>
                  <a:srgbClr val="0000FF"/>
                </a:solidFill>
                <a:latin typeface="微软雅黑" charset="-122"/>
                <a:ea typeface="微软雅黑" charset="-122"/>
              </a:rPr>
              <a:t>，</a:t>
            </a:r>
            <a:r>
              <a:rPr lang="en-US" altLang="zh-CN" sz="2000" b="1" dirty="0">
                <a:solidFill>
                  <a:srgbClr val="0000FF"/>
                </a:solidFill>
                <a:latin typeface="微软雅黑" charset="-122"/>
                <a:ea typeface="微软雅黑" charset="-122"/>
              </a:rPr>
              <a:t>Entry(</a:t>
            </a:r>
            <a:r>
              <a:rPr lang="en-US" altLang="zh-CN" sz="2000" b="1" dirty="0" err="1">
                <a:solidFill>
                  <a:srgbClr val="0000FF"/>
                </a:solidFill>
                <a:latin typeface="微软雅黑" charset="-122"/>
                <a:ea typeface="微软雅黑" charset="-122"/>
              </a:rPr>
              <a:t>system_call</a:t>
            </a:r>
            <a:r>
              <a:rPr lang="en-US" altLang="zh-CN" sz="2000" b="1" dirty="0">
                <a:solidFill>
                  <a:srgbClr val="0000FF"/>
                </a:solidFill>
                <a:latin typeface="微软雅黑" charset="-122"/>
                <a:ea typeface="微软雅黑" charset="-122"/>
              </a:rPr>
              <a:t>)</a:t>
            </a:r>
            <a:r>
              <a:rPr lang="zh-CN" altLang="en-US" sz="2000" b="1" dirty="0">
                <a:solidFill>
                  <a:srgbClr val="0000FF"/>
                </a:solidFill>
                <a:latin typeface="微软雅黑" charset="-122"/>
                <a:ea typeface="微软雅黑" charset="-122"/>
              </a:rPr>
              <a:t>的下一行。</a:t>
            </a:r>
          </a:p>
        </p:txBody>
      </p:sp>
    </p:spTree>
    <p:extLst>
      <p:ext uri="{BB962C8B-B14F-4D97-AF65-F5344CB8AC3E}">
        <p14:creationId xmlns:p14="http://schemas.microsoft.com/office/powerpoint/2010/main" val="87044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idx="4294967295"/>
          </p:nvPr>
        </p:nvSpPr>
        <p:spPr>
          <a:xfrm>
            <a:off x="1649186" y="98426"/>
            <a:ext cx="9192985" cy="605294"/>
          </a:xfrm>
        </p:spPr>
        <p:txBody>
          <a:bodyPr vert="horz" wrap="square" lIns="63500" tIns="25400" rIns="63500" bIns="25400" numCol="1" anchor="t" anchorCtr="0" compatLnSpc="1">
            <a:prstTxWarp prst="textNoShape">
              <a:avLst/>
            </a:prstTxWarp>
            <a:spAutoFit/>
          </a:bodyPr>
          <a:lstStyle/>
          <a:p>
            <a:r>
              <a:rPr lang="zh-CN" altLang="en-US" sz="3600" dirty="0">
                <a:solidFill>
                  <a:srgbClr val="FF0000"/>
                </a:solidFill>
                <a:ea typeface="黑体" charset="-122"/>
              </a:rPr>
              <a:t>第</a:t>
            </a:r>
            <a:r>
              <a:rPr lang="en-US" altLang="zh-CN" sz="3600" dirty="0">
                <a:solidFill>
                  <a:srgbClr val="FF0000"/>
                </a:solidFill>
                <a:ea typeface="黑体" charset="-122"/>
              </a:rPr>
              <a:t>4</a:t>
            </a:r>
            <a:r>
              <a:rPr lang="zh-CN" altLang="en-US" sz="3600" dirty="0">
                <a:solidFill>
                  <a:srgbClr val="FF0000"/>
                </a:solidFill>
                <a:ea typeface="黑体" charset="-122"/>
              </a:rPr>
              <a:t>章 系统调用的三层机制（上）</a:t>
            </a:r>
            <a:endParaRPr lang="zh-CN" altLang="en-US" sz="3600" dirty="0">
              <a:ea typeface="黑体" charset="-122"/>
            </a:endParaRPr>
          </a:p>
        </p:txBody>
      </p:sp>
      <p:sp>
        <p:nvSpPr>
          <p:cNvPr id="2" name="文本框 1"/>
          <p:cNvSpPr txBox="1"/>
          <p:nvPr/>
        </p:nvSpPr>
        <p:spPr>
          <a:xfrm>
            <a:off x="731520" y="1847806"/>
            <a:ext cx="10355581" cy="2246769"/>
          </a:xfrm>
          <a:prstGeom prst="rect">
            <a:avLst/>
          </a:prstGeom>
          <a:ln w="38100">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Font typeface="Wingdings" charset="2"/>
              <a:buChar char="u"/>
            </a:pPr>
            <a:r>
              <a:rPr kumimoji="1" lang="zh-CN" altLang="en-US" sz="2800" dirty="0">
                <a:latin typeface="Microsoft YaHei" charset="-122"/>
                <a:ea typeface="Microsoft YaHei" charset="-122"/>
                <a:cs typeface="Microsoft YaHei" charset="-122"/>
              </a:rPr>
              <a:t>用户态、内核态和中断处理</a:t>
            </a:r>
            <a:endParaRPr kumimoji="1" lang="en-US" altLang="zh-CN" sz="2800" dirty="0">
              <a:latin typeface="Microsoft YaHei" charset="-122"/>
              <a:ea typeface="Microsoft YaHei" charset="-122"/>
              <a:cs typeface="Microsoft YaHei" charset="-122"/>
            </a:endParaRPr>
          </a:p>
          <a:p>
            <a:pPr marL="342900" indent="-342900">
              <a:buFont typeface="Wingdings" charset="2"/>
              <a:buChar char="u"/>
            </a:pPr>
            <a:endParaRPr kumimoji="1" lang="en-US" altLang="zh-CN" sz="2800" dirty="0">
              <a:latin typeface="Microsoft YaHei" charset="-122"/>
              <a:ea typeface="Microsoft YaHei" charset="-122"/>
              <a:cs typeface="Microsoft YaHei" charset="-122"/>
            </a:endParaRPr>
          </a:p>
          <a:p>
            <a:pPr marL="342900" indent="-342900">
              <a:buFont typeface="Wingdings" charset="2"/>
              <a:buChar char="u"/>
            </a:pPr>
            <a:r>
              <a:rPr kumimoji="1" lang="zh-CN" altLang="en-US" sz="2800" dirty="0">
                <a:latin typeface="Microsoft YaHei" charset="-122"/>
                <a:ea typeface="Microsoft YaHei" charset="-122"/>
                <a:cs typeface="Microsoft YaHei" charset="-122"/>
              </a:rPr>
              <a:t>系统调用概述</a:t>
            </a:r>
            <a:endParaRPr kumimoji="1" lang="en-US" altLang="zh-CN" sz="2800" dirty="0">
              <a:latin typeface="Microsoft YaHei" charset="-122"/>
              <a:ea typeface="Microsoft YaHei" charset="-122"/>
              <a:cs typeface="Microsoft YaHei" charset="-122"/>
            </a:endParaRPr>
          </a:p>
          <a:p>
            <a:pPr marL="342900" indent="-342900">
              <a:buFont typeface="Wingdings" charset="2"/>
              <a:buChar char="u"/>
            </a:pPr>
            <a:endParaRPr kumimoji="1" lang="en-US" altLang="zh-CN" sz="2800" dirty="0">
              <a:latin typeface="Microsoft YaHei" charset="-122"/>
              <a:ea typeface="Microsoft YaHei" charset="-122"/>
              <a:cs typeface="Microsoft YaHei" charset="-122"/>
            </a:endParaRPr>
          </a:p>
          <a:p>
            <a:pPr marL="342900" indent="-342900">
              <a:buFont typeface="Wingdings" charset="2"/>
              <a:buChar char="u"/>
            </a:pPr>
            <a:r>
              <a:rPr kumimoji="1" lang="zh-CN" altLang="en-US" sz="2800" dirty="0">
                <a:latin typeface="Microsoft YaHei" charset="-122"/>
                <a:ea typeface="Microsoft YaHei" charset="-122"/>
                <a:cs typeface="Microsoft YaHei" charset="-122"/>
              </a:rPr>
              <a:t>库函数</a:t>
            </a:r>
            <a:r>
              <a:rPr kumimoji="1" lang="en-US" altLang="zh-CN" sz="2800" dirty="0">
                <a:latin typeface="Microsoft YaHei" charset="-122"/>
                <a:ea typeface="Microsoft YaHei" charset="-122"/>
                <a:cs typeface="Microsoft YaHei" charset="-122"/>
              </a:rPr>
              <a:t>API</a:t>
            </a:r>
            <a:r>
              <a:rPr kumimoji="1" lang="zh-CN" altLang="en-US" sz="2800" dirty="0">
                <a:latin typeface="Microsoft YaHei" charset="-122"/>
                <a:ea typeface="Microsoft YaHei" charset="-122"/>
                <a:cs typeface="Microsoft YaHei" charset="-122"/>
              </a:rPr>
              <a:t>和内嵌汇编触发同一个系统调用</a:t>
            </a:r>
            <a:endParaRPr kumimoji="1" lang="zh-CN" altLang="en-US" sz="2000" dirty="0">
              <a:latin typeface="Microsoft YaHei" charset="-122"/>
              <a:ea typeface="Microsoft YaHei" charset="-122"/>
              <a:cs typeface="Microsoft YaHei" charset="-122"/>
            </a:endParaRPr>
          </a:p>
        </p:txBody>
      </p:sp>
      <p:sp>
        <p:nvSpPr>
          <p:cNvPr id="3" name="文本框 2"/>
          <p:cNvSpPr txBox="1"/>
          <p:nvPr/>
        </p:nvSpPr>
        <p:spPr>
          <a:xfrm>
            <a:off x="731520" y="1014153"/>
            <a:ext cx="4455622" cy="523220"/>
          </a:xfrm>
          <a:prstGeom prst="rect">
            <a:avLst/>
          </a:prstGeom>
          <a:noFill/>
        </p:spPr>
        <p:txBody>
          <a:bodyPr wrap="square" rtlCol="0">
            <a:spAutoFit/>
          </a:bodyPr>
          <a:lstStyle/>
          <a:p>
            <a:r>
              <a:rPr kumimoji="1" lang="zh-CN" altLang="en-US" sz="2800" dirty="0">
                <a:latin typeface="Microsoft YaHei" charset="-122"/>
                <a:ea typeface="Microsoft YaHei" charset="-122"/>
                <a:cs typeface="Microsoft YaHei" charset="-122"/>
              </a:rPr>
              <a:t>主要内容：</a:t>
            </a:r>
          </a:p>
        </p:txBody>
      </p:sp>
    </p:spTree>
    <p:extLst>
      <p:ext uri="{BB962C8B-B14F-4D97-AF65-F5344CB8AC3E}">
        <p14:creationId xmlns:p14="http://schemas.microsoft.com/office/powerpoint/2010/main" val="142724653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zh-CN" altLang="en-US" sz="3600" dirty="0"/>
              <a:t>系统调用的意义</a:t>
            </a:r>
          </a:p>
        </p:txBody>
      </p:sp>
      <p:pic>
        <p:nvPicPr>
          <p:cNvPr id="2" name="图片 1"/>
          <p:cNvPicPr>
            <a:picLocks noChangeAspect="1"/>
          </p:cNvPicPr>
          <p:nvPr/>
        </p:nvPicPr>
        <p:blipFill>
          <a:blip r:embed="rId2"/>
          <a:stretch>
            <a:fillRect/>
          </a:stretch>
        </p:blipFill>
        <p:spPr>
          <a:xfrm>
            <a:off x="778864" y="1032551"/>
            <a:ext cx="9525000" cy="3263900"/>
          </a:xfrm>
          <a:prstGeom prst="rect">
            <a:avLst/>
          </a:prstGeom>
        </p:spPr>
      </p:pic>
    </p:spTree>
    <p:extLst>
      <p:ext uri="{BB962C8B-B14F-4D97-AF65-F5344CB8AC3E}">
        <p14:creationId xmlns:p14="http://schemas.microsoft.com/office/powerpoint/2010/main" val="1186203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en-US" altLang="zh-CN" sz="3600" dirty="0"/>
              <a:t>API</a:t>
            </a:r>
            <a:r>
              <a:rPr lang="zh-CN" altLang="en-US" sz="3600" dirty="0"/>
              <a:t>和系统调用</a:t>
            </a:r>
          </a:p>
        </p:txBody>
      </p:sp>
      <p:pic>
        <p:nvPicPr>
          <p:cNvPr id="3" name="图片 2"/>
          <p:cNvPicPr>
            <a:picLocks noChangeAspect="1"/>
          </p:cNvPicPr>
          <p:nvPr/>
        </p:nvPicPr>
        <p:blipFill>
          <a:blip r:embed="rId2"/>
          <a:stretch>
            <a:fillRect/>
          </a:stretch>
        </p:blipFill>
        <p:spPr>
          <a:xfrm>
            <a:off x="1026410" y="726903"/>
            <a:ext cx="10109200" cy="5372100"/>
          </a:xfrm>
          <a:prstGeom prst="rect">
            <a:avLst/>
          </a:prstGeom>
        </p:spPr>
      </p:pic>
    </p:spTree>
    <p:extLst>
      <p:ext uri="{BB962C8B-B14F-4D97-AF65-F5344CB8AC3E}">
        <p14:creationId xmlns:p14="http://schemas.microsoft.com/office/powerpoint/2010/main" val="703936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598815" y="164928"/>
            <a:ext cx="9656618" cy="561975"/>
          </a:xfrm>
        </p:spPr>
        <p:txBody>
          <a:bodyPr/>
          <a:lstStyle/>
          <a:p>
            <a:r>
              <a:rPr lang="en-US" altLang="zh-CN" sz="3600" dirty="0"/>
              <a:t>API</a:t>
            </a:r>
            <a:r>
              <a:rPr lang="zh-CN" altLang="en-US" sz="3600" dirty="0"/>
              <a:t>和系统调用</a:t>
            </a:r>
          </a:p>
        </p:txBody>
      </p:sp>
      <p:pic>
        <p:nvPicPr>
          <p:cNvPr id="2" name="图片 1"/>
          <p:cNvPicPr>
            <a:picLocks noChangeAspect="1"/>
          </p:cNvPicPr>
          <p:nvPr/>
        </p:nvPicPr>
        <p:blipFill>
          <a:blip r:embed="rId2"/>
          <a:stretch>
            <a:fillRect/>
          </a:stretch>
        </p:blipFill>
        <p:spPr>
          <a:xfrm>
            <a:off x="1334021" y="902741"/>
            <a:ext cx="9613900" cy="5232400"/>
          </a:xfrm>
          <a:prstGeom prst="rect">
            <a:avLst/>
          </a:prstGeom>
        </p:spPr>
      </p:pic>
    </p:spTree>
    <p:extLst>
      <p:ext uri="{BB962C8B-B14F-4D97-AF65-F5344CB8AC3E}">
        <p14:creationId xmlns:p14="http://schemas.microsoft.com/office/powerpoint/2010/main" val="58726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29784" y="82551"/>
            <a:ext cx="11862215" cy="561975"/>
          </a:xfrm>
        </p:spPr>
        <p:txBody>
          <a:bodyPr/>
          <a:lstStyle/>
          <a:p>
            <a:r>
              <a:rPr lang="zh-CN" altLang="en-US" sz="2800" dirty="0">
                <a:ea typeface="黑体" charset="-122"/>
              </a:rPr>
              <a:t>应用程序、封装例程、系统调用处理程序及 系统调用服务例程之间的关系</a:t>
            </a: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499017" y="1199213"/>
            <a:ext cx="9004000" cy="4026837"/>
          </a:xfrm>
          <a:prstGeom prst="rect">
            <a:avLst/>
          </a:prstGeom>
        </p:spPr>
      </p:pic>
    </p:spTree>
    <p:extLst>
      <p:ext uri="{BB962C8B-B14F-4D97-AF65-F5344CB8AC3E}">
        <p14:creationId xmlns:p14="http://schemas.microsoft.com/office/powerpoint/2010/main" val="960553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771337" y="199637"/>
            <a:ext cx="8229600" cy="561975"/>
          </a:xfrm>
        </p:spPr>
        <p:txBody>
          <a:bodyPr/>
          <a:lstStyle/>
          <a:p>
            <a:r>
              <a:rPr lang="zh-CN" altLang="en-US" sz="3600" dirty="0">
                <a:ea typeface="黑体" charset="-122"/>
              </a:rPr>
              <a:t>系统调用程序及服务例程</a:t>
            </a:r>
          </a:p>
        </p:txBody>
      </p:sp>
      <p:pic>
        <p:nvPicPr>
          <p:cNvPr id="2" name="图片 1"/>
          <p:cNvPicPr>
            <a:picLocks noChangeAspect="1"/>
          </p:cNvPicPr>
          <p:nvPr/>
        </p:nvPicPr>
        <p:blipFill>
          <a:blip r:embed="rId2"/>
          <a:stretch>
            <a:fillRect/>
          </a:stretch>
        </p:blipFill>
        <p:spPr>
          <a:xfrm>
            <a:off x="1155700" y="885981"/>
            <a:ext cx="9880600" cy="5295900"/>
          </a:xfrm>
          <a:prstGeom prst="rect">
            <a:avLst/>
          </a:prstGeom>
        </p:spPr>
      </p:pic>
    </p:spTree>
    <p:extLst>
      <p:ext uri="{BB962C8B-B14F-4D97-AF65-F5344CB8AC3E}">
        <p14:creationId xmlns:p14="http://schemas.microsoft.com/office/powerpoint/2010/main" val="11550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696386" y="199637"/>
            <a:ext cx="8229600" cy="561975"/>
          </a:xfrm>
        </p:spPr>
        <p:txBody>
          <a:bodyPr/>
          <a:lstStyle/>
          <a:p>
            <a:r>
              <a:rPr lang="zh-CN" altLang="en-US" sz="3600" dirty="0">
                <a:ea typeface="黑体" charset="-122"/>
              </a:rPr>
              <a:t>参数传递</a:t>
            </a:r>
          </a:p>
        </p:txBody>
      </p:sp>
      <p:pic>
        <p:nvPicPr>
          <p:cNvPr id="4" name="图片 3"/>
          <p:cNvPicPr>
            <a:picLocks noChangeAspect="1"/>
          </p:cNvPicPr>
          <p:nvPr/>
        </p:nvPicPr>
        <p:blipFill>
          <a:blip r:embed="rId2"/>
          <a:stretch>
            <a:fillRect/>
          </a:stretch>
        </p:blipFill>
        <p:spPr>
          <a:xfrm>
            <a:off x="922727" y="928662"/>
            <a:ext cx="10334885" cy="5577070"/>
          </a:xfrm>
          <a:prstGeom prst="rect">
            <a:avLst/>
          </a:prstGeom>
        </p:spPr>
      </p:pic>
    </p:spTree>
    <p:extLst>
      <p:ext uri="{BB962C8B-B14F-4D97-AF65-F5344CB8AC3E}">
        <p14:creationId xmlns:p14="http://schemas.microsoft.com/office/powerpoint/2010/main" val="582220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696386" y="199637"/>
            <a:ext cx="8229600" cy="561975"/>
          </a:xfrm>
        </p:spPr>
        <p:txBody>
          <a:bodyPr/>
          <a:lstStyle/>
          <a:p>
            <a:r>
              <a:rPr lang="zh-CN" altLang="en-US" sz="3600" dirty="0">
                <a:ea typeface="黑体" charset="-122"/>
              </a:rPr>
              <a:t>系统调用的内核代码</a:t>
            </a:r>
          </a:p>
        </p:txBody>
      </p:sp>
      <p:pic>
        <p:nvPicPr>
          <p:cNvPr id="2" name="图片 1"/>
          <p:cNvPicPr>
            <a:picLocks noChangeAspect="1"/>
          </p:cNvPicPr>
          <p:nvPr/>
        </p:nvPicPr>
        <p:blipFill>
          <a:blip r:embed="rId2"/>
          <a:stretch>
            <a:fillRect/>
          </a:stretch>
        </p:blipFill>
        <p:spPr>
          <a:xfrm>
            <a:off x="1696386" y="894103"/>
            <a:ext cx="8819317" cy="5044603"/>
          </a:xfrm>
          <a:prstGeom prst="rect">
            <a:avLst/>
          </a:prstGeom>
        </p:spPr>
      </p:pic>
    </p:spTree>
    <p:extLst>
      <p:ext uri="{BB962C8B-B14F-4D97-AF65-F5344CB8AC3E}">
        <p14:creationId xmlns:p14="http://schemas.microsoft.com/office/powerpoint/2010/main" val="186659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696386" y="199637"/>
            <a:ext cx="8229600" cy="561975"/>
          </a:xfrm>
        </p:spPr>
        <p:txBody>
          <a:bodyPr/>
          <a:lstStyle/>
          <a:p>
            <a:r>
              <a:rPr lang="zh-CN" altLang="en-US" sz="3600" dirty="0">
                <a:ea typeface="黑体" charset="-122"/>
              </a:rPr>
              <a:t>系统调用机制的初始化</a:t>
            </a:r>
          </a:p>
        </p:txBody>
      </p:sp>
      <p:pic>
        <p:nvPicPr>
          <p:cNvPr id="3" name="图片 2"/>
          <p:cNvPicPr>
            <a:picLocks noChangeAspect="1"/>
          </p:cNvPicPr>
          <p:nvPr/>
        </p:nvPicPr>
        <p:blipFill>
          <a:blip r:embed="rId2"/>
          <a:stretch>
            <a:fillRect/>
          </a:stretch>
        </p:blipFill>
        <p:spPr>
          <a:xfrm>
            <a:off x="1420902" y="943576"/>
            <a:ext cx="7141645" cy="2512933"/>
          </a:xfrm>
          <a:prstGeom prst="rect">
            <a:avLst/>
          </a:prstGeom>
        </p:spPr>
      </p:pic>
      <p:sp>
        <p:nvSpPr>
          <p:cNvPr id="4" name="矩形 3"/>
          <p:cNvSpPr/>
          <p:nvPr/>
        </p:nvSpPr>
        <p:spPr>
          <a:xfrm>
            <a:off x="3398441" y="1410863"/>
            <a:ext cx="6718381" cy="461665"/>
          </a:xfrm>
          <a:prstGeom prst="rect">
            <a:avLst/>
          </a:prstGeom>
        </p:spPr>
        <p:txBody>
          <a:bodyPr wrap="square">
            <a:spAutoFit/>
          </a:bodyPr>
          <a:lstStyle/>
          <a:p>
            <a:r>
              <a:rPr lang="zh-CN" altLang="en-US" sz="2400" dirty="0">
                <a:solidFill>
                  <a:srgbClr val="00B050"/>
                </a:solidFill>
                <a:latin typeface="Microsoft YaHei" charset="-122"/>
              </a:rPr>
              <a:t>建立中断描述符表</a:t>
            </a:r>
            <a:r>
              <a:rPr lang="en-US" altLang="zh-CN" sz="2400" dirty="0">
                <a:solidFill>
                  <a:srgbClr val="00B050"/>
                </a:solidFill>
                <a:latin typeface="Microsoft YaHei" charset="-122"/>
              </a:rPr>
              <a:t>(IDT)</a:t>
            </a:r>
            <a:r>
              <a:rPr lang="zh-CN" altLang="en-US" sz="2400" dirty="0">
                <a:solidFill>
                  <a:srgbClr val="00B050"/>
                </a:solidFill>
                <a:latin typeface="Microsoft YaHei" charset="-122"/>
              </a:rPr>
              <a:t>中</a:t>
            </a:r>
            <a:r>
              <a:rPr lang="en-US" altLang="zh-CN" sz="2400" dirty="0">
                <a:solidFill>
                  <a:srgbClr val="00B050"/>
                </a:solidFill>
                <a:latin typeface="Microsoft YaHei" charset="-122"/>
              </a:rPr>
              <a:t>128</a:t>
            </a:r>
            <a:r>
              <a:rPr lang="zh-CN" altLang="en-US" sz="2400" dirty="0">
                <a:solidFill>
                  <a:srgbClr val="00B050"/>
                </a:solidFill>
                <a:latin typeface="Microsoft YaHei" charset="-122"/>
              </a:rPr>
              <a:t>向量对应的表项</a:t>
            </a:r>
            <a:endParaRPr lang="zh-CN" altLang="en-US" sz="2400" dirty="0">
              <a:solidFill>
                <a:srgbClr val="00B050"/>
              </a:solidFill>
            </a:endParaRPr>
          </a:p>
        </p:txBody>
      </p:sp>
      <p:sp>
        <p:nvSpPr>
          <p:cNvPr id="5" name="矩形 4"/>
          <p:cNvSpPr/>
          <p:nvPr/>
        </p:nvSpPr>
        <p:spPr>
          <a:xfrm>
            <a:off x="5152873" y="2179253"/>
            <a:ext cx="3749744" cy="461665"/>
          </a:xfrm>
          <a:prstGeom prst="rect">
            <a:avLst/>
          </a:prstGeom>
        </p:spPr>
        <p:txBody>
          <a:bodyPr wrap="none">
            <a:spAutoFit/>
          </a:bodyPr>
          <a:lstStyle/>
          <a:p>
            <a:r>
              <a:rPr lang="mr-IN" altLang="zh-CN" sz="2400" dirty="0" err="1">
                <a:solidFill>
                  <a:srgbClr val="00B050"/>
                </a:solidFill>
                <a:latin typeface="Microsoft YaHei" charset="-122"/>
              </a:rPr>
              <a:t>trap_init</a:t>
            </a:r>
            <a:r>
              <a:rPr lang="mr-IN" altLang="zh-CN" sz="2400" dirty="0">
                <a:solidFill>
                  <a:srgbClr val="00B050"/>
                </a:solidFill>
                <a:latin typeface="Microsoft YaHei" charset="-122"/>
              </a:rPr>
              <a:t>()</a:t>
            </a:r>
            <a:r>
              <a:rPr lang="zh-CN" altLang="mr-IN" sz="2400" dirty="0">
                <a:solidFill>
                  <a:srgbClr val="00B050"/>
                </a:solidFill>
                <a:latin typeface="Microsoft YaHei" charset="-122"/>
              </a:rPr>
              <a:t>函数中可以看到</a:t>
            </a:r>
            <a:endParaRPr lang="zh-CN" altLang="en-US" sz="2400" dirty="0">
              <a:solidFill>
                <a:srgbClr val="00B050"/>
              </a:solidFill>
            </a:endParaRPr>
          </a:p>
        </p:txBody>
      </p:sp>
      <p:sp>
        <p:nvSpPr>
          <p:cNvPr id="6" name="矩形 5"/>
          <p:cNvSpPr/>
          <p:nvPr/>
        </p:nvSpPr>
        <p:spPr>
          <a:xfrm>
            <a:off x="1055037" y="3211504"/>
            <a:ext cx="9392794" cy="1569660"/>
          </a:xfrm>
          <a:prstGeom prst="rect">
            <a:avLst/>
          </a:prstGeom>
        </p:spPr>
        <p:txBody>
          <a:bodyPr wrap="square">
            <a:spAutoFit/>
          </a:bodyPr>
          <a:lstStyle/>
          <a:p>
            <a:pPr>
              <a:buFont typeface="Arial" charset="0"/>
              <a:buChar char="•"/>
            </a:pPr>
            <a:r>
              <a:rPr lang="en-US" altLang="zh-CN" sz="2400" dirty="0">
                <a:latin typeface="Microsoft YaHei" charset="-122"/>
              </a:rPr>
              <a:t>SYSCALL_VECTOR</a:t>
            </a:r>
            <a:r>
              <a:rPr lang="zh-CN" altLang="en-US" sz="2400" dirty="0">
                <a:latin typeface="Microsoft YaHei" charset="-122"/>
              </a:rPr>
              <a:t>在</a:t>
            </a:r>
            <a:r>
              <a:rPr lang="en-US" altLang="zh-CN" sz="2400" b="1" dirty="0">
                <a:latin typeface="Microsoft YaHei" charset="-122"/>
              </a:rPr>
              <a:t>arch/x86/include/</a:t>
            </a:r>
            <a:r>
              <a:rPr lang="en-US" altLang="zh-CN" sz="2400" b="1" dirty="0" err="1">
                <a:latin typeface="Microsoft YaHei" charset="-122"/>
              </a:rPr>
              <a:t>asm</a:t>
            </a:r>
            <a:r>
              <a:rPr lang="en-US" altLang="zh-CN" sz="2400" b="1" dirty="0">
                <a:latin typeface="Microsoft YaHei" charset="-122"/>
              </a:rPr>
              <a:t>/</a:t>
            </a:r>
            <a:r>
              <a:rPr lang="en-US" altLang="zh-CN" sz="2400" b="1" dirty="0" err="1">
                <a:latin typeface="Microsoft YaHei" charset="-122"/>
              </a:rPr>
              <a:t>irq_vectors.h</a:t>
            </a:r>
            <a:r>
              <a:rPr lang="zh-CN" altLang="en-US" sz="2400" dirty="0">
                <a:latin typeface="Microsoft YaHei" charset="-122"/>
              </a:rPr>
              <a:t>可以看到值为</a:t>
            </a:r>
            <a:r>
              <a:rPr lang="en-US" altLang="zh-CN" sz="2400" b="1" dirty="0">
                <a:latin typeface="Microsoft YaHei" charset="-122"/>
              </a:rPr>
              <a:t>0x80</a:t>
            </a:r>
            <a:endParaRPr lang="zh-CN" altLang="en-US" sz="2400" dirty="0">
              <a:latin typeface="Microsoft YaHei" charset="-122"/>
            </a:endParaRPr>
          </a:p>
          <a:p>
            <a:pPr>
              <a:buFont typeface="Arial" charset="0"/>
              <a:buChar char="•"/>
            </a:pPr>
            <a:r>
              <a:rPr lang="en-US" altLang="zh-CN" sz="2400" dirty="0" err="1">
                <a:latin typeface="Microsoft YaHei" charset="-122"/>
              </a:rPr>
              <a:t>set_system_trap_gate</a:t>
            </a:r>
            <a:r>
              <a:rPr lang="zh-CN" altLang="en-US" sz="2400" dirty="0">
                <a:latin typeface="Microsoft YaHei" charset="-122"/>
              </a:rPr>
              <a:t>即用来在</a:t>
            </a:r>
            <a:r>
              <a:rPr lang="en-US" altLang="zh-CN" sz="2400" dirty="0">
                <a:latin typeface="Microsoft YaHei" charset="-122"/>
              </a:rPr>
              <a:t>IDT</a:t>
            </a:r>
            <a:r>
              <a:rPr lang="zh-CN" altLang="en-US" sz="2400" dirty="0">
                <a:latin typeface="Microsoft YaHei" charset="-122"/>
              </a:rPr>
              <a:t>上设置系统调用门，在</a:t>
            </a:r>
            <a:r>
              <a:rPr lang="en-US" altLang="zh-CN" sz="2400" b="1" dirty="0">
                <a:latin typeface="Microsoft YaHei" charset="-122"/>
              </a:rPr>
              <a:t>arch/x86/include/</a:t>
            </a:r>
            <a:r>
              <a:rPr lang="en-US" altLang="zh-CN" sz="2400" b="1" dirty="0" err="1">
                <a:latin typeface="Microsoft YaHei" charset="-122"/>
              </a:rPr>
              <a:t>asm</a:t>
            </a:r>
            <a:r>
              <a:rPr lang="en-US" altLang="zh-CN" sz="2400" b="1" dirty="0">
                <a:latin typeface="Microsoft YaHei" charset="-122"/>
              </a:rPr>
              <a:t>/</a:t>
            </a:r>
            <a:r>
              <a:rPr lang="en-US" altLang="zh-CN" sz="2400" b="1" dirty="0" err="1">
                <a:latin typeface="Microsoft YaHei" charset="-122"/>
              </a:rPr>
              <a:t>desc.h</a:t>
            </a:r>
            <a:r>
              <a:rPr lang="zh-CN" altLang="en-US" sz="2400" dirty="0">
                <a:latin typeface="Microsoft YaHei" charset="-122"/>
              </a:rPr>
              <a:t>可以看到</a:t>
            </a:r>
            <a:r>
              <a:rPr lang="zh-CN" altLang="en-US" dirty="0">
                <a:latin typeface="Microsoft YaHei" charset="-122"/>
              </a:rPr>
              <a:t>：</a:t>
            </a:r>
            <a:endParaRPr lang="zh-CN" altLang="en-US" b="0" i="0" u="none" strike="noStrike" dirty="0">
              <a:effectLst/>
              <a:latin typeface="Microsoft YaHei" charset="-122"/>
            </a:endParaRPr>
          </a:p>
        </p:txBody>
      </p:sp>
      <p:pic>
        <p:nvPicPr>
          <p:cNvPr id="7" name="图片 6"/>
          <p:cNvPicPr>
            <a:picLocks noChangeAspect="1"/>
          </p:cNvPicPr>
          <p:nvPr/>
        </p:nvPicPr>
        <p:blipFill>
          <a:blip r:embed="rId3"/>
          <a:stretch>
            <a:fillRect/>
          </a:stretch>
        </p:blipFill>
        <p:spPr>
          <a:xfrm>
            <a:off x="1055036" y="4417518"/>
            <a:ext cx="9392794" cy="1713484"/>
          </a:xfrm>
          <a:prstGeom prst="rect">
            <a:avLst/>
          </a:prstGeom>
        </p:spPr>
      </p:pic>
      <p:grpSp>
        <p:nvGrpSpPr>
          <p:cNvPr id="12" name="组 11"/>
          <p:cNvGrpSpPr/>
          <p:nvPr/>
        </p:nvGrpSpPr>
        <p:grpSpPr>
          <a:xfrm>
            <a:off x="1304144" y="5750809"/>
            <a:ext cx="2094297" cy="938959"/>
            <a:chOff x="1304144" y="5750809"/>
            <a:chExt cx="2094297" cy="938959"/>
          </a:xfrm>
        </p:grpSpPr>
        <p:cxnSp>
          <p:nvCxnSpPr>
            <p:cNvPr id="10" name="曲线连接符 9"/>
            <p:cNvCxnSpPr/>
            <p:nvPr/>
          </p:nvCxnSpPr>
          <p:spPr>
            <a:xfrm rot="10800000" flipV="1">
              <a:off x="2248525" y="5750809"/>
              <a:ext cx="1149916" cy="56962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304144" y="6320436"/>
              <a:ext cx="1843790" cy="369332"/>
            </a:xfrm>
            <a:prstGeom prst="rect">
              <a:avLst/>
            </a:prstGeom>
            <a:noFill/>
          </p:spPr>
          <p:txBody>
            <a:bodyPr wrap="square" rtlCol="0">
              <a:spAutoFit/>
            </a:bodyPr>
            <a:lstStyle/>
            <a:p>
              <a:r>
                <a:rPr kumimoji="1" lang="en-US" altLang="zh-CN" dirty="0">
                  <a:solidFill>
                    <a:srgbClr val="FF0000"/>
                  </a:solidFill>
                  <a:latin typeface="Microsoft YaHei" charset="-122"/>
                  <a:ea typeface="Microsoft YaHei" charset="-122"/>
                  <a:cs typeface="Microsoft YaHei" charset="-122"/>
                </a:rPr>
                <a:t>0x80</a:t>
              </a:r>
              <a:r>
                <a:rPr kumimoji="1" lang="zh-CN" altLang="en-US" dirty="0">
                  <a:solidFill>
                    <a:srgbClr val="FF0000"/>
                  </a:solidFill>
                  <a:latin typeface="Microsoft YaHei" charset="-122"/>
                  <a:ea typeface="Microsoft YaHei" charset="-122"/>
                  <a:cs typeface="Microsoft YaHei" charset="-122"/>
                </a:rPr>
                <a:t>中断号</a:t>
              </a:r>
            </a:p>
          </p:txBody>
        </p:sp>
      </p:grpSp>
      <p:grpSp>
        <p:nvGrpSpPr>
          <p:cNvPr id="16" name="组 15"/>
          <p:cNvGrpSpPr/>
          <p:nvPr/>
        </p:nvGrpSpPr>
        <p:grpSpPr>
          <a:xfrm>
            <a:off x="2653259" y="5750808"/>
            <a:ext cx="2338466" cy="938960"/>
            <a:chOff x="2653259" y="5750808"/>
            <a:chExt cx="2338466" cy="938960"/>
          </a:xfrm>
        </p:grpSpPr>
        <p:cxnSp>
          <p:nvCxnSpPr>
            <p:cNvPr id="14" name="曲线连接符 13"/>
            <p:cNvCxnSpPr/>
            <p:nvPr/>
          </p:nvCxnSpPr>
          <p:spPr>
            <a:xfrm rot="10800000" flipV="1">
              <a:off x="3522689" y="5750808"/>
              <a:ext cx="599606" cy="569627"/>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653259" y="6320436"/>
              <a:ext cx="2338466" cy="369332"/>
            </a:xfrm>
            <a:prstGeom prst="rect">
              <a:avLst/>
            </a:prstGeom>
            <a:noFill/>
          </p:spPr>
          <p:txBody>
            <a:bodyPr wrap="square" rtlCol="0">
              <a:spAutoFit/>
            </a:bodyPr>
            <a:lstStyle/>
            <a:p>
              <a:r>
                <a:rPr kumimoji="1" lang="en-US" altLang="zh-CN" dirty="0">
                  <a:solidFill>
                    <a:srgbClr val="FF0000"/>
                  </a:solidFill>
                  <a:latin typeface="Microsoft YaHei" charset="-122"/>
                  <a:ea typeface="Microsoft YaHei" charset="-122"/>
                  <a:cs typeface="Microsoft YaHei" charset="-122"/>
                </a:rPr>
                <a:t>0x0F,</a:t>
              </a:r>
              <a:r>
                <a:rPr kumimoji="1" lang="zh-CN" altLang="en-US" dirty="0">
                  <a:solidFill>
                    <a:srgbClr val="FF0000"/>
                  </a:solidFill>
                  <a:latin typeface="Microsoft YaHei" charset="-122"/>
                  <a:ea typeface="Microsoft YaHei" charset="-122"/>
                  <a:cs typeface="Microsoft YaHei" charset="-122"/>
                </a:rPr>
                <a:t>表示中断是陷阱</a:t>
              </a:r>
            </a:p>
          </p:txBody>
        </p:sp>
      </p:grpSp>
      <p:grpSp>
        <p:nvGrpSpPr>
          <p:cNvPr id="20" name="组 19"/>
          <p:cNvGrpSpPr/>
          <p:nvPr/>
        </p:nvGrpSpPr>
        <p:grpSpPr>
          <a:xfrm>
            <a:off x="5115973" y="5734014"/>
            <a:ext cx="3143607" cy="1215959"/>
            <a:chOff x="5115973" y="5734014"/>
            <a:chExt cx="3143607" cy="1215959"/>
          </a:xfrm>
        </p:grpSpPr>
        <p:cxnSp>
          <p:nvCxnSpPr>
            <p:cNvPr id="18" name="曲线连接符 17"/>
            <p:cNvCxnSpPr/>
            <p:nvPr/>
          </p:nvCxnSpPr>
          <p:spPr>
            <a:xfrm rot="16200000" flipH="1">
              <a:off x="4968798" y="5918089"/>
              <a:ext cx="569628" cy="20147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115973" y="6303642"/>
              <a:ext cx="3143607" cy="646331"/>
            </a:xfrm>
            <a:prstGeom prst="rect">
              <a:avLst/>
            </a:prstGeom>
            <a:noFill/>
          </p:spPr>
          <p:txBody>
            <a:bodyPr wrap="square" rtlCol="0">
              <a:spAutoFit/>
            </a:bodyPr>
            <a:lstStyle/>
            <a:p>
              <a:r>
                <a:rPr kumimoji="1" lang="en-US" altLang="zh-CN" dirty="0">
                  <a:solidFill>
                    <a:srgbClr val="FF0000"/>
                  </a:solidFill>
                  <a:latin typeface="Microsoft YaHei" charset="-122"/>
                  <a:ea typeface="Microsoft YaHei" charset="-122"/>
                  <a:cs typeface="Microsoft YaHei" charset="-122"/>
                </a:rPr>
                <a:t>&amp;</a:t>
              </a:r>
              <a:r>
                <a:rPr kumimoji="1" lang="en-US" altLang="zh-CN" dirty="0" err="1">
                  <a:solidFill>
                    <a:srgbClr val="FF0000"/>
                  </a:solidFill>
                  <a:latin typeface="Microsoft YaHei" charset="-122"/>
                  <a:ea typeface="Microsoft YaHei" charset="-122"/>
                  <a:cs typeface="Microsoft YaHei" charset="-122"/>
                </a:rPr>
                <a:t>system_call</a:t>
              </a:r>
              <a:endParaRPr kumimoji="1" lang="en-US" altLang="zh-CN" dirty="0">
                <a:solidFill>
                  <a:srgbClr val="FF0000"/>
                </a:solidFill>
                <a:latin typeface="Microsoft YaHei" charset="-122"/>
                <a:ea typeface="Microsoft YaHei" charset="-122"/>
                <a:cs typeface="Microsoft YaHei" charset="-122"/>
              </a:endParaRPr>
            </a:p>
            <a:p>
              <a:r>
                <a:rPr kumimoji="1" lang="zh-CN" altLang="en-US" dirty="0">
                  <a:solidFill>
                    <a:srgbClr val="FF0000"/>
                  </a:solidFill>
                  <a:latin typeface="Microsoft YaHei" charset="-122"/>
                  <a:ea typeface="Microsoft YaHei" charset="-122"/>
                  <a:cs typeface="Microsoft YaHei" charset="-122"/>
                </a:rPr>
                <a:t>系统调用处理函数入口</a:t>
              </a:r>
            </a:p>
          </p:txBody>
        </p:sp>
      </p:grpSp>
      <p:grpSp>
        <p:nvGrpSpPr>
          <p:cNvPr id="29" name="组 28"/>
          <p:cNvGrpSpPr/>
          <p:nvPr/>
        </p:nvGrpSpPr>
        <p:grpSpPr>
          <a:xfrm>
            <a:off x="5874170" y="4200113"/>
            <a:ext cx="2743201" cy="1524324"/>
            <a:chOff x="6011055" y="4052018"/>
            <a:chExt cx="2743201" cy="1524324"/>
          </a:xfrm>
        </p:grpSpPr>
        <p:cxnSp>
          <p:nvCxnSpPr>
            <p:cNvPr id="22" name="曲线连接符 21"/>
            <p:cNvCxnSpPr/>
            <p:nvPr/>
          </p:nvCxnSpPr>
          <p:spPr>
            <a:xfrm rot="5400000" flipH="1" flipV="1">
              <a:off x="5856021" y="4566868"/>
              <a:ext cx="1164508" cy="854439"/>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65692" y="4052018"/>
              <a:ext cx="2188564" cy="369332"/>
            </a:xfrm>
            <a:prstGeom prst="rect">
              <a:avLst/>
            </a:prstGeom>
            <a:noFill/>
          </p:spPr>
          <p:txBody>
            <a:bodyPr wrap="square" rtlCol="0">
              <a:spAutoFit/>
            </a:bodyPr>
            <a:lstStyle/>
            <a:p>
              <a:r>
                <a:rPr lang="zh-CN" altLang="en-US" dirty="0">
                  <a:solidFill>
                    <a:srgbClr val="FF0000"/>
                  </a:solidFill>
                  <a:latin typeface="Microsoft YaHei" charset="-122"/>
                  <a:ea typeface="Microsoft YaHei" charset="-122"/>
                  <a:cs typeface="Microsoft YaHei" charset="-122"/>
                </a:rPr>
                <a:t>描述符特权级</a:t>
              </a:r>
              <a:r>
                <a:rPr lang="en-US" altLang="zh-CN" dirty="0">
                  <a:solidFill>
                    <a:srgbClr val="FF0000"/>
                  </a:solidFill>
                  <a:latin typeface="Microsoft YaHei" charset="-122"/>
                  <a:ea typeface="Microsoft YaHei" charset="-122"/>
                  <a:cs typeface="Microsoft YaHei" charset="-122"/>
                </a:rPr>
                <a:t>(DPL)</a:t>
              </a:r>
              <a:endParaRPr kumimoji="1" lang="zh-CN" altLang="en-US" dirty="0">
                <a:solidFill>
                  <a:srgbClr val="FF0000"/>
                </a:solidFill>
                <a:latin typeface="Microsoft YaHei" charset="-122"/>
                <a:ea typeface="Microsoft YaHei" charset="-122"/>
                <a:cs typeface="Microsoft YaHei" charset="-122"/>
              </a:endParaRPr>
            </a:p>
          </p:txBody>
        </p:sp>
      </p:grpSp>
      <p:grpSp>
        <p:nvGrpSpPr>
          <p:cNvPr id="28" name="组 27"/>
          <p:cNvGrpSpPr/>
          <p:nvPr/>
        </p:nvGrpSpPr>
        <p:grpSpPr>
          <a:xfrm>
            <a:off x="7245771" y="5724437"/>
            <a:ext cx="3801980" cy="965331"/>
            <a:chOff x="7245771" y="5724437"/>
            <a:chExt cx="3801980" cy="965331"/>
          </a:xfrm>
        </p:grpSpPr>
        <p:cxnSp>
          <p:nvCxnSpPr>
            <p:cNvPr id="25" name="曲线连接符 24"/>
            <p:cNvCxnSpPr/>
            <p:nvPr/>
          </p:nvCxnSpPr>
          <p:spPr>
            <a:xfrm>
              <a:off x="7245771" y="5724437"/>
              <a:ext cx="743986" cy="579205"/>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585023" y="6320436"/>
              <a:ext cx="3462728" cy="369332"/>
            </a:xfrm>
            <a:prstGeom prst="rect">
              <a:avLst/>
            </a:prstGeom>
            <a:noFill/>
          </p:spPr>
          <p:txBody>
            <a:bodyPr wrap="square" rtlCol="0">
              <a:spAutoFit/>
            </a:bodyPr>
            <a:lstStyle/>
            <a:p>
              <a:r>
                <a:rPr lang="zh-CN" altLang="en-US" dirty="0">
                  <a:solidFill>
                    <a:srgbClr val="FF0000"/>
                  </a:solidFill>
                  <a:latin typeface="Microsoft YaHei" charset="-122"/>
                  <a:ea typeface="Microsoft YaHei" charset="-122"/>
                  <a:cs typeface="Microsoft YaHei" charset="-122"/>
                </a:rPr>
                <a:t>具体的段寄存器填充的内容</a:t>
              </a:r>
              <a:endParaRPr kumimoji="1" lang="zh-CN" altLang="en-US" dirty="0">
                <a:solidFill>
                  <a:srgbClr val="FF000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92489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ppt_y</p:attrName>
                                        </p:attrNameLst>
                                      </p:cBhvr>
                                      <p:tavLst>
                                        <p:tav tm="0">
                                          <p:val>
                                            <p:strVal val="#ppt_y+#ppt_h*1.125000"/>
                                          </p:val>
                                        </p:tav>
                                        <p:tav tm="100000">
                                          <p:val>
                                            <p:strVal val="#ppt_y"/>
                                          </p:val>
                                        </p:tav>
                                      </p:tavLst>
                                    </p:anim>
                                    <p:animEffect transition="in" filter="wipe(up)">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strips(downLeft)">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circle(in)">
                                      <p:cBhvr>
                                        <p:cTn id="28"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1111767" y="216723"/>
            <a:ext cx="10423296" cy="561975"/>
          </a:xfrm>
        </p:spPr>
        <p:txBody>
          <a:bodyPr/>
          <a:lstStyle/>
          <a:p>
            <a:r>
              <a:rPr lang="zh-CN" altLang="en-US" sz="3600" dirty="0"/>
              <a:t>第三节使用系统调用和内嵌汇编触发同一系统调用</a:t>
            </a:r>
          </a:p>
        </p:txBody>
      </p:sp>
      <p:pic>
        <p:nvPicPr>
          <p:cNvPr id="3" name="图片 2"/>
          <p:cNvPicPr>
            <a:picLocks noChangeAspect="1"/>
          </p:cNvPicPr>
          <p:nvPr/>
        </p:nvPicPr>
        <p:blipFill>
          <a:blip r:embed="rId2"/>
          <a:stretch>
            <a:fillRect/>
          </a:stretch>
        </p:blipFill>
        <p:spPr>
          <a:xfrm>
            <a:off x="839447" y="1256418"/>
            <a:ext cx="10268263" cy="5429196"/>
          </a:xfrm>
          <a:prstGeom prst="rect">
            <a:avLst/>
          </a:prstGeom>
        </p:spPr>
      </p:pic>
      <p:sp>
        <p:nvSpPr>
          <p:cNvPr id="4" name="矩形 3"/>
          <p:cNvSpPr/>
          <p:nvPr/>
        </p:nvSpPr>
        <p:spPr>
          <a:xfrm>
            <a:off x="472153" y="887086"/>
            <a:ext cx="6800260" cy="461665"/>
          </a:xfrm>
          <a:prstGeom prst="rect">
            <a:avLst/>
          </a:prstGeom>
        </p:spPr>
        <p:txBody>
          <a:bodyPr wrap="none">
            <a:spAutoFit/>
          </a:bodyPr>
          <a:lstStyle/>
          <a:p>
            <a:r>
              <a:rPr lang="zh-CN" altLang="en-US" sz="2400" b="1" dirty="0">
                <a:solidFill>
                  <a:srgbClr val="0000FF"/>
                </a:solidFill>
                <a:latin typeface="微软雅黑" charset="-122"/>
                <a:ea typeface="微软雅黑" charset="-122"/>
              </a:rPr>
              <a:t>使用库函数</a:t>
            </a:r>
            <a:r>
              <a:rPr lang="en-US" altLang="zh-CN" sz="2400" b="1" dirty="0">
                <a:solidFill>
                  <a:srgbClr val="0000FF"/>
                </a:solidFill>
                <a:latin typeface="微软雅黑" charset="-122"/>
                <a:ea typeface="微软雅黑" charset="-122"/>
              </a:rPr>
              <a:t>API</a:t>
            </a:r>
            <a:r>
              <a:rPr lang="zh-CN" altLang="en-US" sz="2400" b="1" dirty="0">
                <a:solidFill>
                  <a:srgbClr val="0000FF"/>
                </a:solidFill>
                <a:latin typeface="微软雅黑" charset="-122"/>
                <a:ea typeface="微软雅黑" charset="-122"/>
              </a:rPr>
              <a:t>获取系统当前时间的</a:t>
            </a:r>
            <a:r>
              <a:rPr lang="en-US" altLang="zh-CN" sz="2400" b="1" dirty="0">
                <a:solidFill>
                  <a:srgbClr val="0000FF"/>
                </a:solidFill>
                <a:latin typeface="微软雅黑" charset="-122"/>
                <a:ea typeface="微软雅黑" charset="-122"/>
              </a:rPr>
              <a:t>C</a:t>
            </a:r>
            <a:r>
              <a:rPr lang="zh-CN" altLang="en-US" sz="2400" b="1" dirty="0">
                <a:solidFill>
                  <a:srgbClr val="0000FF"/>
                </a:solidFill>
                <a:latin typeface="微软雅黑" charset="-122"/>
                <a:ea typeface="微软雅黑" charset="-122"/>
              </a:rPr>
              <a:t>代码</a:t>
            </a:r>
            <a:r>
              <a:rPr lang="en-US" altLang="zh-CN" sz="2400" b="1" dirty="0" err="1">
                <a:solidFill>
                  <a:srgbClr val="0000FF"/>
                </a:solidFill>
                <a:latin typeface="微软雅黑" charset="-122"/>
                <a:ea typeface="微软雅黑" charset="-122"/>
              </a:rPr>
              <a:t>time.c</a:t>
            </a:r>
            <a:endParaRPr lang="zh-CN" altLang="en-US" sz="2400" b="1" dirty="0">
              <a:solidFill>
                <a:srgbClr val="0000FF"/>
              </a:solidFill>
              <a:latin typeface="微软雅黑" charset="-122"/>
              <a:ea typeface="微软雅黑" charset="-122"/>
            </a:endParaRPr>
          </a:p>
        </p:txBody>
      </p:sp>
    </p:spTree>
    <p:extLst>
      <p:ext uri="{BB962C8B-B14F-4D97-AF65-F5344CB8AC3E}">
        <p14:creationId xmlns:p14="http://schemas.microsoft.com/office/powerpoint/2010/main" val="1014276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zh-CN" altLang="en-US" sz="3600" dirty="0">
                <a:ea typeface="黑体" charset="-122"/>
              </a:rPr>
              <a:t>内嵌汇编触发系统调用获取系统当前时间</a:t>
            </a:r>
          </a:p>
        </p:txBody>
      </p:sp>
      <p:sp>
        <p:nvSpPr>
          <p:cNvPr id="3" name="矩形 2"/>
          <p:cNvSpPr/>
          <p:nvPr/>
        </p:nvSpPr>
        <p:spPr>
          <a:xfrm>
            <a:off x="709272" y="753154"/>
            <a:ext cx="3751348" cy="461665"/>
          </a:xfrm>
          <a:prstGeom prst="rect">
            <a:avLst/>
          </a:prstGeom>
        </p:spPr>
        <p:txBody>
          <a:bodyPr wrap="none">
            <a:spAutoFit/>
          </a:bodyPr>
          <a:lstStyle/>
          <a:p>
            <a:r>
              <a:rPr lang="zh-CN" altLang="en-US" sz="2400" b="1" dirty="0">
                <a:solidFill>
                  <a:srgbClr val="0000FF"/>
                </a:solidFill>
                <a:latin typeface="微软雅黑" charset="-122"/>
                <a:ea typeface="微软雅黑" charset="-122"/>
              </a:rPr>
              <a:t>嵌入汇编代码</a:t>
            </a:r>
            <a:r>
              <a:rPr lang="en-US" altLang="zh-CN" sz="2400" b="1" dirty="0" err="1">
                <a:solidFill>
                  <a:srgbClr val="0000FF"/>
                </a:solidFill>
                <a:latin typeface="微软雅黑" charset="-122"/>
                <a:ea typeface="微软雅黑" charset="-122"/>
              </a:rPr>
              <a:t>time_asm.c</a:t>
            </a:r>
            <a:endParaRPr lang="zh-CN" altLang="en-US" sz="2400" b="1" dirty="0">
              <a:solidFill>
                <a:srgbClr val="0000FF"/>
              </a:solidFill>
              <a:latin typeface="微软雅黑" charset="-122"/>
              <a:ea typeface="微软雅黑" charset="-122"/>
            </a:endParaRPr>
          </a:p>
        </p:txBody>
      </p:sp>
      <p:pic>
        <p:nvPicPr>
          <p:cNvPr id="4" name="图片 3"/>
          <p:cNvPicPr>
            <a:picLocks noChangeAspect="1"/>
          </p:cNvPicPr>
          <p:nvPr/>
        </p:nvPicPr>
        <p:blipFill>
          <a:blip r:embed="rId2"/>
          <a:stretch>
            <a:fillRect/>
          </a:stretch>
        </p:blipFill>
        <p:spPr>
          <a:xfrm>
            <a:off x="709272" y="1145465"/>
            <a:ext cx="9256850" cy="6580796"/>
          </a:xfrm>
          <a:prstGeom prst="rect">
            <a:avLst/>
          </a:prstGeom>
        </p:spPr>
      </p:pic>
      <p:sp>
        <p:nvSpPr>
          <p:cNvPr id="2" name="椭圆 1"/>
          <p:cNvSpPr/>
          <p:nvPr/>
        </p:nvSpPr>
        <p:spPr>
          <a:xfrm>
            <a:off x="5659834" y="3424811"/>
            <a:ext cx="3060430" cy="3108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4694014" y="3694634"/>
            <a:ext cx="2483961" cy="3626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2077184" y="4009428"/>
            <a:ext cx="1110422" cy="259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4460620" y="4234279"/>
            <a:ext cx="3019805" cy="3799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1648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ChangeArrowheads="1"/>
          </p:cNvSpPr>
          <p:nvPr/>
        </p:nvSpPr>
        <p:spPr bwMode="auto">
          <a:xfrm>
            <a:off x="2000250" y="93211"/>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5000"/>
              </a:lnSpc>
              <a:spcBef>
                <a:spcPct val="20000"/>
              </a:spcBef>
              <a:buChar char="•"/>
              <a:defRPr sz="2400" b="1">
                <a:solidFill>
                  <a:schemeClr val="tx1"/>
                </a:solidFill>
                <a:latin typeface="Arial" charset="0"/>
                <a:ea typeface="宋体" charset="-122"/>
              </a:defRPr>
            </a:lvl1pPr>
            <a:lvl2pPr marL="742950" indent="-285750">
              <a:lnSpc>
                <a:spcPct val="115000"/>
              </a:lnSpc>
              <a:spcBef>
                <a:spcPct val="20000"/>
              </a:spcBef>
              <a:buChar char="–"/>
              <a:defRPr sz="2000" b="1">
                <a:solidFill>
                  <a:srgbClr val="0000CC"/>
                </a:solidFill>
                <a:latin typeface="Arial" charset="0"/>
                <a:ea typeface="宋体" charset="-122"/>
              </a:defRPr>
            </a:lvl2pPr>
            <a:lvl3pPr marL="1143000" indent="-228600">
              <a:lnSpc>
                <a:spcPct val="115000"/>
              </a:lnSpc>
              <a:spcBef>
                <a:spcPct val="20000"/>
              </a:spcBef>
              <a:buChar char="•"/>
              <a:defRPr sz="2400" b="1">
                <a:solidFill>
                  <a:srgbClr val="006600"/>
                </a:solidFill>
                <a:latin typeface="Arial" charset="0"/>
                <a:ea typeface="宋体" charset="-122"/>
              </a:defRPr>
            </a:lvl3pPr>
            <a:lvl4pPr marL="1600200" indent="-228600">
              <a:lnSpc>
                <a:spcPct val="115000"/>
              </a:lnSpc>
              <a:spcBef>
                <a:spcPct val="20000"/>
              </a:spcBef>
              <a:buChar char="–"/>
              <a:defRPr sz="1600" b="1">
                <a:solidFill>
                  <a:srgbClr val="CC3300"/>
                </a:solidFill>
                <a:latin typeface="Arial" charset="0"/>
                <a:ea typeface="宋体" charset="-122"/>
              </a:defRPr>
            </a:lvl4pPr>
            <a:lvl5pPr marL="2057400" indent="-228600">
              <a:lnSpc>
                <a:spcPct val="115000"/>
              </a:lnSpc>
              <a:spcBef>
                <a:spcPct val="20000"/>
              </a:spcBef>
              <a:buChar char="»"/>
              <a:defRPr sz="1500" b="1">
                <a:solidFill>
                  <a:srgbClr val="996600"/>
                </a:solidFill>
                <a:latin typeface="Arial" charset="0"/>
                <a:ea typeface="宋体"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charset="0"/>
                <a:ea typeface="宋体" charset="-122"/>
              </a:defRPr>
            </a:lvl9pPr>
          </a:lstStyle>
          <a:p>
            <a:pPr algn="ctr">
              <a:lnSpc>
                <a:spcPct val="100000"/>
              </a:lnSpc>
              <a:spcBef>
                <a:spcPct val="0"/>
              </a:spcBef>
              <a:buFontTx/>
              <a:buNone/>
            </a:pPr>
            <a:r>
              <a:rPr lang="zh-CN" altLang="en-US" sz="3600" dirty="0">
                <a:solidFill>
                  <a:srgbClr val="CC3300"/>
                </a:solidFill>
                <a:ea typeface="黑体" charset="-122"/>
              </a:rPr>
              <a:t>第一节 用户态、内核态</a:t>
            </a:r>
            <a:r>
              <a:rPr lang="zh-CN" altLang="en-US" sz="3600">
                <a:solidFill>
                  <a:srgbClr val="CC3300"/>
                </a:solidFill>
                <a:ea typeface="黑体" charset="-122"/>
              </a:rPr>
              <a:t>和中断处理</a:t>
            </a:r>
            <a:endParaRPr lang="zh-CN" altLang="en-US" sz="3600" dirty="0">
              <a:solidFill>
                <a:srgbClr val="CC3300"/>
              </a:solidFill>
              <a:ea typeface="黑体" charset="-122"/>
            </a:endParaRPr>
          </a:p>
        </p:txBody>
      </p:sp>
      <p:pic>
        <p:nvPicPr>
          <p:cNvPr id="2" name="图片 1"/>
          <p:cNvPicPr>
            <a:picLocks noChangeAspect="1"/>
          </p:cNvPicPr>
          <p:nvPr/>
        </p:nvPicPr>
        <p:blipFill>
          <a:blip r:embed="rId2"/>
          <a:stretch>
            <a:fillRect/>
          </a:stretch>
        </p:blipFill>
        <p:spPr>
          <a:xfrm>
            <a:off x="1305289" y="1097509"/>
            <a:ext cx="10072245" cy="4778635"/>
          </a:xfrm>
          <a:prstGeom prst="rect">
            <a:avLst/>
          </a:prstGeom>
        </p:spPr>
      </p:pic>
    </p:spTree>
    <p:extLst>
      <p:ext uri="{BB962C8B-B14F-4D97-AF65-F5344CB8AC3E}">
        <p14:creationId xmlns:p14="http://schemas.microsoft.com/office/powerpoint/2010/main" val="521501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zh-CN" altLang="en-US" sz="3600" dirty="0">
                <a:ea typeface="黑体" charset="-122"/>
              </a:rPr>
              <a:t>两个参数的系统调用范例</a:t>
            </a:r>
          </a:p>
        </p:txBody>
      </p:sp>
      <p:sp>
        <p:nvSpPr>
          <p:cNvPr id="3" name="矩形 2"/>
          <p:cNvSpPr/>
          <p:nvPr/>
        </p:nvSpPr>
        <p:spPr>
          <a:xfrm>
            <a:off x="709272" y="753154"/>
            <a:ext cx="4599721" cy="461665"/>
          </a:xfrm>
          <a:prstGeom prst="rect">
            <a:avLst/>
          </a:prstGeom>
        </p:spPr>
        <p:txBody>
          <a:bodyPr wrap="none">
            <a:spAutoFit/>
          </a:bodyPr>
          <a:lstStyle/>
          <a:p>
            <a:r>
              <a:rPr lang="zh-CN" altLang="en-US" sz="2400" b="1" dirty="0">
                <a:solidFill>
                  <a:srgbClr val="0000FF"/>
                </a:solidFill>
                <a:latin typeface="微软雅黑" charset="-122"/>
                <a:ea typeface="微软雅黑" charset="-122"/>
              </a:rPr>
              <a:t>内嵌汇编调用</a:t>
            </a:r>
            <a:r>
              <a:rPr lang="en-US" altLang="zh-CN" sz="2400" b="1" dirty="0">
                <a:solidFill>
                  <a:srgbClr val="0000FF"/>
                </a:solidFill>
                <a:latin typeface="微软雅黑" charset="-122"/>
                <a:ea typeface="微软雅黑" charset="-122"/>
              </a:rPr>
              <a:t>rename</a:t>
            </a:r>
            <a:r>
              <a:rPr lang="zh-CN" altLang="en-US" sz="2400" b="1" dirty="0">
                <a:solidFill>
                  <a:srgbClr val="0000FF"/>
                </a:solidFill>
                <a:latin typeface="微软雅黑" charset="-122"/>
                <a:ea typeface="微软雅黑" charset="-122"/>
              </a:rPr>
              <a:t>系统调用</a:t>
            </a:r>
          </a:p>
        </p:txBody>
      </p:sp>
      <p:pic>
        <p:nvPicPr>
          <p:cNvPr id="8" name="图片 7"/>
          <p:cNvPicPr>
            <a:picLocks noChangeAspect="1"/>
          </p:cNvPicPr>
          <p:nvPr/>
        </p:nvPicPr>
        <p:blipFill>
          <a:blip r:embed="rId2"/>
          <a:stretch>
            <a:fillRect/>
          </a:stretch>
        </p:blipFill>
        <p:spPr>
          <a:xfrm>
            <a:off x="1265192" y="1307572"/>
            <a:ext cx="9647647" cy="5288100"/>
          </a:xfrm>
          <a:prstGeom prst="rect">
            <a:avLst/>
          </a:prstGeom>
        </p:spPr>
      </p:pic>
      <p:grpSp>
        <p:nvGrpSpPr>
          <p:cNvPr id="16" name="组 15"/>
          <p:cNvGrpSpPr/>
          <p:nvPr/>
        </p:nvGrpSpPr>
        <p:grpSpPr>
          <a:xfrm>
            <a:off x="7375163" y="753154"/>
            <a:ext cx="3402765" cy="2295832"/>
            <a:chOff x="7375163" y="753154"/>
            <a:chExt cx="3402765" cy="2295832"/>
          </a:xfrm>
        </p:grpSpPr>
        <p:cxnSp>
          <p:nvCxnSpPr>
            <p:cNvPr id="11" name="曲线连接符 10"/>
            <p:cNvCxnSpPr/>
            <p:nvPr/>
          </p:nvCxnSpPr>
          <p:spPr>
            <a:xfrm rot="10800000" flipV="1">
              <a:off x="7375163" y="1214819"/>
              <a:ext cx="2218543" cy="1834167"/>
            </a:xfrm>
            <a:prstGeom prst="curvedConnector3">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069049" y="753154"/>
              <a:ext cx="1708879" cy="400110"/>
            </a:xfrm>
            <a:prstGeom prst="rect">
              <a:avLst/>
            </a:prstGeom>
            <a:noFill/>
          </p:spPr>
          <p:txBody>
            <a:bodyPr wrap="square" rtlCol="0">
              <a:spAutoFit/>
            </a:bodyPr>
            <a:lstStyle>
              <a:defPPr>
                <a:defRPr lang="zh-CN"/>
              </a:defPPr>
              <a:lvl1pPr>
                <a:defRPr kumimoji="1">
                  <a:latin typeface="Microsoft YaHei" charset="-122"/>
                  <a:ea typeface="Microsoft YaHei" charset="-122"/>
                  <a:cs typeface="Microsoft YaHei" charset="-122"/>
                </a:defRPr>
              </a:lvl1pPr>
            </a:lstStyle>
            <a:p>
              <a:r>
                <a:rPr lang="zh-CN" altLang="en-US" sz="2000" b="1" dirty="0">
                  <a:solidFill>
                    <a:srgbClr val="FF0000"/>
                  </a:solidFill>
                  <a:latin typeface="微软雅黑" charset="-122"/>
                  <a:ea typeface="微软雅黑" charset="-122"/>
                  <a:cs typeface="+mn-cs"/>
                </a:rPr>
                <a:t>怎么传的参数？</a:t>
              </a:r>
            </a:p>
          </p:txBody>
        </p:sp>
      </p:grpSp>
      <p:grpSp>
        <p:nvGrpSpPr>
          <p:cNvPr id="21" name="组 20"/>
          <p:cNvGrpSpPr/>
          <p:nvPr/>
        </p:nvGrpSpPr>
        <p:grpSpPr>
          <a:xfrm>
            <a:off x="5126636" y="3215499"/>
            <a:ext cx="6340316" cy="736123"/>
            <a:chOff x="5126636" y="3215499"/>
            <a:chExt cx="6340316" cy="736123"/>
          </a:xfrm>
        </p:grpSpPr>
        <p:cxnSp>
          <p:nvCxnSpPr>
            <p:cNvPr id="18" name="曲线连接符 17"/>
            <p:cNvCxnSpPr/>
            <p:nvPr/>
          </p:nvCxnSpPr>
          <p:spPr>
            <a:xfrm flipV="1">
              <a:off x="5126636" y="3492708"/>
              <a:ext cx="4272197" cy="458914"/>
            </a:xfrm>
            <a:prstGeom prst="curvedConnector3">
              <a:avLst/>
            </a:prstGeom>
            <a:ln w="412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308368" y="3215499"/>
              <a:ext cx="2158584" cy="400110"/>
            </a:xfrm>
            <a:prstGeom prst="rect">
              <a:avLst/>
            </a:prstGeom>
            <a:noFill/>
          </p:spPr>
          <p:txBody>
            <a:bodyPr wrap="square" rtlCol="0">
              <a:spAutoFit/>
            </a:bodyPr>
            <a:lstStyle/>
            <a:p>
              <a:r>
                <a:rPr kumimoji="1" lang="zh-CN" altLang="en-US" sz="2000" dirty="0">
                  <a:solidFill>
                    <a:srgbClr val="FF0000"/>
                  </a:solidFill>
                  <a:latin typeface="Microsoft YaHei" charset="-122"/>
                  <a:ea typeface="Microsoft YaHei" charset="-122"/>
                  <a:cs typeface="Microsoft YaHei" charset="-122"/>
                </a:rPr>
                <a:t>“</a:t>
              </a:r>
              <a:r>
                <a:rPr kumimoji="1" lang="en-US" altLang="zh-CN" sz="2000" dirty="0">
                  <a:solidFill>
                    <a:srgbClr val="FF0000"/>
                  </a:solidFill>
                  <a:latin typeface="Microsoft YaHei" charset="-122"/>
                  <a:ea typeface="Microsoft YaHei" charset="-122"/>
                  <a:cs typeface="Microsoft YaHei" charset="-122"/>
                </a:rPr>
                <a:t>=m</a:t>
              </a:r>
              <a:r>
                <a:rPr kumimoji="1" lang="zh-CN" altLang="en-US" sz="2000" dirty="0">
                  <a:solidFill>
                    <a:srgbClr val="FF0000"/>
                  </a:solidFill>
                  <a:latin typeface="Microsoft YaHei" charset="-122"/>
                  <a:ea typeface="Microsoft YaHei" charset="-122"/>
                  <a:cs typeface="Microsoft YaHei" charset="-122"/>
                </a:rPr>
                <a:t>”会怎样？</a:t>
              </a:r>
            </a:p>
          </p:txBody>
        </p:sp>
      </p:grpSp>
    </p:spTree>
    <p:extLst>
      <p:ext uri="{BB962C8B-B14F-4D97-AF65-F5344CB8AC3E}">
        <p14:creationId xmlns:p14="http://schemas.microsoft.com/office/powerpoint/2010/main" val="2113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zh-CN" altLang="en-US" sz="3600" dirty="0">
                <a:ea typeface="黑体" charset="-122"/>
              </a:rPr>
              <a:t>通用触发系统调用的库函数</a:t>
            </a:r>
            <a:r>
              <a:rPr lang="en-US" altLang="zh-CN" sz="3600" dirty="0" err="1">
                <a:ea typeface="黑体" charset="-122"/>
              </a:rPr>
              <a:t>syscall</a:t>
            </a:r>
            <a:endParaRPr lang="zh-CN" altLang="en-US" sz="3600" dirty="0">
              <a:ea typeface="黑体" charset="-122"/>
            </a:endParaRPr>
          </a:p>
        </p:txBody>
      </p:sp>
      <p:pic>
        <p:nvPicPr>
          <p:cNvPr id="2" name="图片 1"/>
          <p:cNvPicPr>
            <a:picLocks noChangeAspect="1"/>
          </p:cNvPicPr>
          <p:nvPr/>
        </p:nvPicPr>
        <p:blipFill>
          <a:blip r:embed="rId2"/>
          <a:stretch>
            <a:fillRect/>
          </a:stretch>
        </p:blipFill>
        <p:spPr>
          <a:xfrm>
            <a:off x="4238427" y="919029"/>
            <a:ext cx="4905573" cy="406317"/>
          </a:xfrm>
          <a:prstGeom prst="rect">
            <a:avLst/>
          </a:prstGeom>
        </p:spPr>
      </p:pic>
      <p:sp>
        <p:nvSpPr>
          <p:cNvPr id="4" name="矩形 3"/>
          <p:cNvSpPr/>
          <p:nvPr/>
        </p:nvSpPr>
        <p:spPr>
          <a:xfrm>
            <a:off x="445915" y="826809"/>
            <a:ext cx="3646399" cy="923330"/>
          </a:xfrm>
          <a:prstGeom prst="rect">
            <a:avLst/>
          </a:prstGeom>
        </p:spPr>
        <p:txBody>
          <a:bodyPr wrap="square">
            <a:spAutoFit/>
          </a:bodyPr>
          <a:lstStyle/>
          <a:p>
            <a:r>
              <a:rPr lang="zh-CN" altLang="en-US" b="1" dirty="0">
                <a:solidFill>
                  <a:srgbClr val="FF0000"/>
                </a:solidFill>
                <a:latin typeface="Microsoft YaHei" charset="-122"/>
                <a:ea typeface="Microsoft YaHei" charset="-122"/>
                <a:cs typeface="Microsoft YaHei" charset="-122"/>
              </a:rPr>
              <a:t>如果内核增加了一个新的系统调用，没来得及为其编写</a:t>
            </a:r>
            <a:r>
              <a:rPr lang="en-US" altLang="zh-CN" b="1" dirty="0">
                <a:solidFill>
                  <a:srgbClr val="FF0000"/>
                </a:solidFill>
                <a:latin typeface="Microsoft YaHei" charset="-122"/>
                <a:ea typeface="Microsoft YaHei" charset="-122"/>
                <a:cs typeface="Microsoft YaHei" charset="-122"/>
              </a:rPr>
              <a:t>API</a:t>
            </a:r>
            <a:r>
              <a:rPr lang="zh-CN" altLang="en-US" b="1" dirty="0">
                <a:solidFill>
                  <a:srgbClr val="FF0000"/>
                </a:solidFill>
                <a:latin typeface="Microsoft YaHei" charset="-122"/>
                <a:ea typeface="Microsoft YaHei" charset="-122"/>
                <a:cs typeface="Microsoft YaHei" charset="-122"/>
              </a:rPr>
              <a:t>，那我该如何进行系统调用呢？</a:t>
            </a:r>
            <a:endParaRPr lang="zh-CN" altLang="en-US" dirty="0">
              <a:latin typeface="Microsoft YaHei" charset="-122"/>
              <a:ea typeface="Microsoft YaHei" charset="-122"/>
              <a:cs typeface="Microsoft YaHei" charset="-122"/>
            </a:endParaRPr>
          </a:p>
        </p:txBody>
      </p:sp>
      <p:sp>
        <p:nvSpPr>
          <p:cNvPr id="5" name="矩形 4"/>
          <p:cNvSpPr/>
          <p:nvPr/>
        </p:nvSpPr>
        <p:spPr>
          <a:xfrm>
            <a:off x="9302438" y="898663"/>
            <a:ext cx="2561236" cy="369332"/>
          </a:xfrm>
          <a:prstGeom prst="rect">
            <a:avLst/>
          </a:prstGeom>
        </p:spPr>
        <p:txBody>
          <a:bodyPr wrap="square">
            <a:spAutoFit/>
          </a:bodyPr>
          <a:lstStyle/>
          <a:p>
            <a:r>
              <a:rPr lang="en-US" altLang="zh-CN" dirty="0" err="1">
                <a:solidFill>
                  <a:srgbClr val="FF0000"/>
                </a:solidFill>
                <a:latin typeface="Microsoft YaHei" charset="-122"/>
                <a:ea typeface="Microsoft YaHei" charset="-122"/>
                <a:cs typeface="Microsoft YaHei" charset="-122"/>
              </a:rPr>
              <a:t>sysno</a:t>
            </a:r>
            <a:r>
              <a:rPr lang="en-US" altLang="zh-CN" dirty="0">
                <a:solidFill>
                  <a:srgbClr val="FF0000"/>
                </a:solidFill>
                <a:latin typeface="Microsoft YaHei" charset="-122"/>
                <a:ea typeface="Microsoft YaHei" charset="-122"/>
                <a:cs typeface="Microsoft YaHei" charset="-122"/>
              </a:rPr>
              <a:t> </a:t>
            </a:r>
            <a:r>
              <a:rPr lang="zh-CN" altLang="en-US" dirty="0">
                <a:solidFill>
                  <a:srgbClr val="FF0000"/>
                </a:solidFill>
                <a:latin typeface="Microsoft YaHei" charset="-122"/>
                <a:ea typeface="Microsoft YaHei" charset="-122"/>
                <a:cs typeface="Microsoft YaHei" charset="-122"/>
              </a:rPr>
              <a:t>是系统调用号</a:t>
            </a:r>
          </a:p>
        </p:txBody>
      </p:sp>
      <p:pic>
        <p:nvPicPr>
          <p:cNvPr id="6" name="图片 5"/>
          <p:cNvPicPr>
            <a:picLocks noChangeAspect="1"/>
          </p:cNvPicPr>
          <p:nvPr/>
        </p:nvPicPr>
        <p:blipFill>
          <a:blip r:embed="rId3"/>
          <a:stretch>
            <a:fillRect/>
          </a:stretch>
        </p:blipFill>
        <p:spPr>
          <a:xfrm>
            <a:off x="1512792" y="1702590"/>
            <a:ext cx="9070264" cy="4978400"/>
          </a:xfrm>
          <a:prstGeom prst="rect">
            <a:avLst/>
          </a:prstGeom>
        </p:spPr>
      </p:pic>
      <p:grpSp>
        <p:nvGrpSpPr>
          <p:cNvPr id="12" name="组 11"/>
          <p:cNvGrpSpPr/>
          <p:nvPr/>
        </p:nvGrpSpPr>
        <p:grpSpPr>
          <a:xfrm>
            <a:off x="4930895" y="3357797"/>
            <a:ext cx="5244237" cy="2378015"/>
            <a:chOff x="4930895" y="3357797"/>
            <a:chExt cx="5244237" cy="2378015"/>
          </a:xfrm>
        </p:grpSpPr>
        <p:cxnSp>
          <p:nvCxnSpPr>
            <p:cNvPr id="9" name="曲线连接符 8"/>
            <p:cNvCxnSpPr/>
            <p:nvPr/>
          </p:nvCxnSpPr>
          <p:spPr>
            <a:xfrm rot="10800000">
              <a:off x="4930895" y="3357797"/>
              <a:ext cx="2038662" cy="2008682"/>
            </a:xfrm>
            <a:prstGeom prst="curvedConnector3">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50225" y="5366480"/>
              <a:ext cx="4224907" cy="369332"/>
            </a:xfrm>
            <a:prstGeom prst="rect">
              <a:avLst/>
            </a:prstGeom>
            <a:noFill/>
          </p:spPr>
          <p:txBody>
            <a:bodyPr wrap="square" rtlCol="0">
              <a:spAutoFit/>
            </a:bodyPr>
            <a:lstStyle/>
            <a:p>
              <a:r>
                <a:rPr kumimoji="1" lang="zh-CN" altLang="en-US" dirty="0">
                  <a:solidFill>
                    <a:srgbClr val="FF0000"/>
                  </a:solidFill>
                  <a:latin typeface="Microsoft YaHei" charset="-122"/>
                  <a:ea typeface="Microsoft YaHei" charset="-122"/>
                  <a:cs typeface="Microsoft YaHei" charset="-122"/>
                </a:rPr>
                <a:t>系统调用号的宏定义，此处换成</a:t>
              </a:r>
              <a:r>
                <a:rPr kumimoji="1" lang="en-US" altLang="zh-CN" dirty="0">
                  <a:solidFill>
                    <a:srgbClr val="FF0000"/>
                  </a:solidFill>
                  <a:latin typeface="Microsoft YaHei" charset="-122"/>
                  <a:ea typeface="Microsoft YaHei" charset="-122"/>
                  <a:cs typeface="Microsoft YaHei" charset="-122"/>
                </a:rPr>
                <a:t>38</a:t>
              </a:r>
              <a:r>
                <a:rPr kumimoji="1" lang="zh-CN" altLang="en-US" dirty="0">
                  <a:solidFill>
                    <a:srgbClr val="FF0000"/>
                  </a:solidFill>
                  <a:latin typeface="Microsoft YaHei" charset="-122"/>
                  <a:ea typeface="Microsoft YaHei" charset="-122"/>
                  <a:cs typeface="Microsoft YaHei" charset="-122"/>
                </a:rPr>
                <a:t>也可</a:t>
              </a:r>
            </a:p>
          </p:txBody>
        </p:sp>
      </p:grpSp>
    </p:spTree>
    <p:extLst>
      <p:ext uri="{BB962C8B-B14F-4D97-AF65-F5344CB8AC3E}">
        <p14:creationId xmlns:p14="http://schemas.microsoft.com/office/powerpoint/2010/main" val="76940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en-US" altLang="zh-CN" sz="3600" dirty="0">
                <a:ea typeface="黑体" charset="-122"/>
              </a:rPr>
              <a:t>C</a:t>
            </a:r>
            <a:r>
              <a:rPr lang="zh-CN" altLang="en-US" sz="3600" dirty="0">
                <a:ea typeface="黑体" charset="-122"/>
              </a:rPr>
              <a:t>标准库函数 </a:t>
            </a:r>
            <a:r>
              <a:rPr lang="en-US" altLang="zh-CN" sz="3600" dirty="0">
                <a:ea typeface="黑体" charset="-122"/>
              </a:rPr>
              <a:t>VS</a:t>
            </a:r>
            <a:r>
              <a:rPr lang="zh-CN" altLang="en-US" sz="3600" dirty="0">
                <a:ea typeface="黑体" charset="-122"/>
              </a:rPr>
              <a:t> 系统调用</a:t>
            </a:r>
          </a:p>
        </p:txBody>
      </p:sp>
      <p:sp>
        <p:nvSpPr>
          <p:cNvPr id="3" name="矩形 2"/>
          <p:cNvSpPr/>
          <p:nvPr/>
        </p:nvSpPr>
        <p:spPr>
          <a:xfrm>
            <a:off x="389106" y="966707"/>
            <a:ext cx="11284085" cy="1938992"/>
          </a:xfrm>
          <a:prstGeom prst="rect">
            <a:avLst/>
          </a:prstGeom>
        </p:spPr>
        <p:txBody>
          <a:bodyPr wrap="square">
            <a:spAutoFit/>
          </a:bodyPr>
          <a:lstStyle/>
          <a:p>
            <a:pPr marL="342900" indent="-342900">
              <a:buFont typeface="Wingdings" charset="2"/>
              <a:buChar char="Ø"/>
            </a:pPr>
            <a:r>
              <a:rPr lang="en-US" altLang="zh-CN" sz="2000" b="1" dirty="0" err="1">
                <a:solidFill>
                  <a:srgbClr val="FF0000"/>
                </a:solidFill>
                <a:latin typeface="微软雅黑" charset="-122"/>
                <a:ea typeface="微软雅黑" charset="-122"/>
              </a:rPr>
              <a:t>libc</a:t>
            </a:r>
            <a:br>
              <a:rPr lang="zh-CN" altLang="en-US" sz="2000" b="1" dirty="0">
                <a:solidFill>
                  <a:srgbClr val="0000FF"/>
                </a:solidFill>
                <a:latin typeface="微软雅黑" charset="-122"/>
                <a:ea typeface="微软雅黑" charset="-122"/>
              </a:rPr>
            </a:b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是</a:t>
            </a:r>
            <a:r>
              <a:rPr lang="en-US" altLang="zh-CN" sz="2000" b="1" dirty="0">
                <a:solidFill>
                  <a:srgbClr val="0000FF"/>
                </a:solidFill>
                <a:latin typeface="微软雅黑" charset="-122"/>
                <a:ea typeface="微软雅黑" charset="-122"/>
              </a:rPr>
              <a:t>Standard C library</a:t>
            </a:r>
            <a:r>
              <a:rPr lang="zh-CN" altLang="en-US" sz="2000" b="1" dirty="0">
                <a:solidFill>
                  <a:srgbClr val="0000FF"/>
                </a:solidFill>
                <a:latin typeface="微软雅黑" charset="-122"/>
                <a:ea typeface="微软雅黑" charset="-122"/>
              </a:rPr>
              <a:t>的简称，它是符合</a:t>
            </a:r>
            <a:r>
              <a:rPr lang="en-US" altLang="zh-CN" sz="2000" b="1" dirty="0">
                <a:solidFill>
                  <a:srgbClr val="0000FF"/>
                </a:solidFill>
                <a:latin typeface="微软雅黑" charset="-122"/>
                <a:ea typeface="微软雅黑" charset="-122"/>
              </a:rPr>
              <a:t>ANSI C</a:t>
            </a:r>
            <a:r>
              <a:rPr lang="zh-CN" altLang="en-US" sz="2000" b="1" dirty="0">
                <a:solidFill>
                  <a:srgbClr val="0000FF"/>
                </a:solidFill>
                <a:latin typeface="微软雅黑" charset="-122"/>
                <a:ea typeface="微软雅黑" charset="-122"/>
              </a:rPr>
              <a:t>标准的一个标准函数库。</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库提供</a:t>
            </a:r>
            <a:r>
              <a:rPr lang="en-US" altLang="zh-CN" sz="2000" b="1" dirty="0">
                <a:solidFill>
                  <a:srgbClr val="0000FF"/>
                </a:solidFill>
                <a:latin typeface="微软雅黑" charset="-122"/>
                <a:ea typeface="微软雅黑" charset="-122"/>
              </a:rPr>
              <a:t>C</a:t>
            </a:r>
            <a:r>
              <a:rPr lang="zh-CN" altLang="en-US" sz="2000" b="1" dirty="0">
                <a:solidFill>
                  <a:srgbClr val="0000FF"/>
                </a:solidFill>
                <a:latin typeface="微软雅黑" charset="-122"/>
                <a:ea typeface="微软雅黑" charset="-122"/>
              </a:rPr>
              <a:t>语言中所使用的宏，类型定义，字符串操作函数，数学计算函数以及输入输出函数等。正如</a:t>
            </a:r>
            <a:r>
              <a:rPr lang="en-US" altLang="zh-CN" sz="2000" b="1" dirty="0">
                <a:solidFill>
                  <a:srgbClr val="0000FF"/>
                </a:solidFill>
                <a:latin typeface="微软雅黑" charset="-122"/>
                <a:ea typeface="微软雅黑" charset="-122"/>
              </a:rPr>
              <a:t>ANSI C</a:t>
            </a:r>
            <a:r>
              <a:rPr lang="zh-CN" altLang="en-US" sz="2000" b="1" dirty="0">
                <a:solidFill>
                  <a:srgbClr val="0000FF"/>
                </a:solidFill>
                <a:latin typeface="微软雅黑" charset="-122"/>
                <a:ea typeface="微软雅黑" charset="-122"/>
              </a:rPr>
              <a:t>是</a:t>
            </a:r>
            <a:r>
              <a:rPr lang="en-US" altLang="zh-CN" sz="2000" b="1" dirty="0">
                <a:solidFill>
                  <a:srgbClr val="0000FF"/>
                </a:solidFill>
                <a:latin typeface="微软雅黑" charset="-122"/>
                <a:ea typeface="微软雅黑" charset="-122"/>
              </a:rPr>
              <a:t>C</a:t>
            </a:r>
            <a:r>
              <a:rPr lang="zh-CN" altLang="en-US" sz="2000" b="1" dirty="0">
                <a:solidFill>
                  <a:srgbClr val="0000FF"/>
                </a:solidFill>
                <a:latin typeface="微软雅黑" charset="-122"/>
                <a:ea typeface="微软雅黑" charset="-122"/>
              </a:rPr>
              <a:t>语言的标准一样，</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只是一种函数库标准，每个操作系统都会按照该标准对标准库进行具体实现。通常我们所说的</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是特指某个操作系统的标准库，比如我们在</a:t>
            </a:r>
            <a:r>
              <a:rPr lang="en-US" altLang="zh-CN" sz="2000" b="1" dirty="0">
                <a:solidFill>
                  <a:srgbClr val="FF0000"/>
                </a:solidFill>
                <a:latin typeface="微软雅黑" charset="-122"/>
                <a:ea typeface="微软雅黑" charset="-122"/>
              </a:rPr>
              <a:t>Linux</a:t>
            </a:r>
            <a:r>
              <a:rPr lang="zh-CN" altLang="en-US" sz="2000" b="1" dirty="0">
                <a:solidFill>
                  <a:srgbClr val="FF0000"/>
                </a:solidFill>
                <a:latin typeface="微软雅黑" charset="-122"/>
                <a:ea typeface="微软雅黑" charset="-122"/>
              </a:rPr>
              <a:t>操作系统下所说的</a:t>
            </a:r>
            <a:r>
              <a:rPr lang="en-US" altLang="zh-CN" sz="2000" b="1" dirty="0" err="1">
                <a:solidFill>
                  <a:srgbClr val="FF0000"/>
                </a:solidFill>
                <a:latin typeface="微软雅黑" charset="-122"/>
                <a:ea typeface="微软雅黑" charset="-122"/>
              </a:rPr>
              <a:t>libc</a:t>
            </a:r>
            <a:r>
              <a:rPr lang="zh-CN" altLang="en-US" sz="2000" b="1" dirty="0">
                <a:solidFill>
                  <a:srgbClr val="FF0000"/>
                </a:solidFill>
                <a:latin typeface="微软雅黑" charset="-122"/>
                <a:ea typeface="微软雅黑" charset="-122"/>
              </a:rPr>
              <a:t>即</a:t>
            </a:r>
            <a:r>
              <a:rPr lang="en-US" altLang="zh-CN" sz="2000" b="1" dirty="0" err="1">
                <a:solidFill>
                  <a:srgbClr val="FF0000"/>
                </a:solidFill>
                <a:latin typeface="微软雅黑" charset="-122"/>
                <a:ea typeface="微软雅黑" charset="-122"/>
              </a:rPr>
              <a:t>glibc</a:t>
            </a:r>
            <a:r>
              <a:rPr lang="zh-CN" altLang="en-US" sz="2000" b="1" dirty="0">
                <a:solidFill>
                  <a:srgbClr val="0000FF"/>
                </a:solidFill>
                <a:latin typeface="微软雅黑" charset="-122"/>
                <a:ea typeface="微软雅黑" charset="-122"/>
              </a:rPr>
              <a:t>。</a:t>
            </a:r>
            <a:r>
              <a:rPr lang="en-US" altLang="zh-CN" sz="2000" b="1" dirty="0" err="1">
                <a:solidFill>
                  <a:srgbClr val="0000FF"/>
                </a:solidFill>
                <a:latin typeface="微软雅黑" charset="-122"/>
                <a:ea typeface="微软雅黑" charset="-122"/>
              </a:rPr>
              <a:t>glibc</a:t>
            </a:r>
            <a:r>
              <a:rPr lang="zh-CN" altLang="en-US" sz="2000" b="1" dirty="0">
                <a:solidFill>
                  <a:srgbClr val="0000FF"/>
                </a:solidFill>
                <a:latin typeface="微软雅黑" charset="-122"/>
                <a:ea typeface="微软雅黑" charset="-122"/>
              </a:rPr>
              <a:t>是类</a:t>
            </a:r>
            <a:r>
              <a:rPr lang="en-US" altLang="zh-CN" sz="2000" b="1" dirty="0">
                <a:solidFill>
                  <a:srgbClr val="0000FF"/>
                </a:solidFill>
                <a:latin typeface="微软雅黑" charset="-122"/>
                <a:ea typeface="微软雅黑" charset="-122"/>
              </a:rPr>
              <a:t>Unix</a:t>
            </a:r>
            <a:r>
              <a:rPr lang="zh-CN" altLang="en-US" sz="2000" b="1" dirty="0">
                <a:solidFill>
                  <a:srgbClr val="0000FF"/>
                </a:solidFill>
                <a:latin typeface="微软雅黑" charset="-122"/>
                <a:ea typeface="微软雅黑" charset="-122"/>
              </a:rPr>
              <a:t>操作系统中使用最广泛的</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库，它的全称是</a:t>
            </a:r>
            <a:r>
              <a:rPr lang="en-US" altLang="zh-CN" sz="2000" b="1" dirty="0">
                <a:solidFill>
                  <a:srgbClr val="0000FF"/>
                </a:solidFill>
                <a:latin typeface="微软雅黑" charset="-122"/>
                <a:ea typeface="微软雅黑" charset="-122"/>
              </a:rPr>
              <a:t>GNU C Library</a:t>
            </a:r>
            <a:r>
              <a:rPr lang="zh-CN" altLang="en-US" sz="2000" dirty="0">
                <a:solidFill>
                  <a:srgbClr val="000000"/>
                </a:solidFill>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sp>
        <p:nvSpPr>
          <p:cNvPr id="7" name="矩形 6"/>
          <p:cNvSpPr/>
          <p:nvPr/>
        </p:nvSpPr>
        <p:spPr>
          <a:xfrm>
            <a:off x="389106" y="3056362"/>
            <a:ext cx="10972800" cy="1323439"/>
          </a:xfrm>
          <a:prstGeom prst="rect">
            <a:avLst/>
          </a:prstGeom>
        </p:spPr>
        <p:txBody>
          <a:bodyPr wrap="square">
            <a:spAutoFit/>
          </a:bodyPr>
          <a:lstStyle/>
          <a:p>
            <a:pPr marL="342900" indent="-342900">
              <a:buFont typeface="Wingdings" charset="2"/>
              <a:buChar char="Ø"/>
            </a:pPr>
            <a:r>
              <a:rPr lang="zh-CN" altLang="en-US" sz="2000" b="1" dirty="0">
                <a:solidFill>
                  <a:srgbClr val="0000FF"/>
                </a:solidFill>
                <a:latin typeface="微软雅黑" charset="-122"/>
                <a:ea typeface="微软雅黑" charset="-122"/>
              </a:rPr>
              <a:t>类</a:t>
            </a:r>
            <a:r>
              <a:rPr lang="en-US" altLang="zh-CN" sz="2000" b="1" dirty="0">
                <a:solidFill>
                  <a:srgbClr val="0000FF"/>
                </a:solidFill>
                <a:latin typeface="微软雅黑" charset="-122"/>
                <a:ea typeface="微软雅黑" charset="-122"/>
              </a:rPr>
              <a:t>Unix</a:t>
            </a:r>
            <a:r>
              <a:rPr lang="zh-CN" altLang="en-US" sz="2000" b="1" dirty="0">
                <a:solidFill>
                  <a:srgbClr val="0000FF"/>
                </a:solidFill>
                <a:latin typeface="微软雅黑" charset="-122"/>
                <a:ea typeface="微软雅黑" charset="-122"/>
              </a:rPr>
              <a:t>操作系统通常将</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库作为操作系统的一部分，它被视为操作系统与用户程序之间的接口。</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库不仅实现标准</a:t>
            </a:r>
            <a:r>
              <a:rPr lang="en-US" altLang="zh-CN" sz="2000" b="1" dirty="0">
                <a:solidFill>
                  <a:srgbClr val="0000FF"/>
                </a:solidFill>
                <a:latin typeface="微软雅黑" charset="-122"/>
                <a:ea typeface="微软雅黑" charset="-122"/>
              </a:rPr>
              <a:t>C</a:t>
            </a:r>
            <a:r>
              <a:rPr lang="zh-CN" altLang="en-US" sz="2000" b="1" dirty="0">
                <a:solidFill>
                  <a:srgbClr val="0000FF"/>
                </a:solidFill>
                <a:latin typeface="微软雅黑" charset="-122"/>
                <a:ea typeface="微软雅黑" charset="-122"/>
              </a:rPr>
              <a:t>语言中的函数，而且也包含自己所属的函数接口。比如在</a:t>
            </a:r>
            <a:r>
              <a:rPr lang="en-US" altLang="zh-CN" sz="2000" b="1" dirty="0" err="1">
                <a:solidFill>
                  <a:srgbClr val="0000FF"/>
                </a:solidFill>
                <a:latin typeface="微软雅黑" charset="-122"/>
                <a:ea typeface="微软雅黑" charset="-122"/>
              </a:rPr>
              <a:t>glibc</a:t>
            </a:r>
            <a:r>
              <a:rPr lang="zh-CN" altLang="en-US" sz="2000" b="1" dirty="0">
                <a:solidFill>
                  <a:srgbClr val="0000FF"/>
                </a:solidFill>
                <a:latin typeface="微软雅黑" charset="-122"/>
                <a:ea typeface="微软雅黑" charset="-122"/>
              </a:rPr>
              <a:t>库中，既包含标准</a:t>
            </a:r>
            <a:r>
              <a:rPr lang="en-US" altLang="zh-CN" sz="2000" b="1" dirty="0">
                <a:solidFill>
                  <a:srgbClr val="0000FF"/>
                </a:solidFill>
                <a:latin typeface="微软雅黑" charset="-122"/>
                <a:ea typeface="微软雅黑" charset="-122"/>
              </a:rPr>
              <a:t>C</a:t>
            </a:r>
            <a:r>
              <a:rPr lang="zh-CN" altLang="en-US" sz="2000" b="1" dirty="0">
                <a:solidFill>
                  <a:srgbClr val="0000FF"/>
                </a:solidFill>
                <a:latin typeface="微软雅黑" charset="-122"/>
                <a:ea typeface="微软雅黑" charset="-122"/>
              </a:rPr>
              <a:t>中的</a:t>
            </a:r>
            <a:r>
              <a:rPr lang="en-US" altLang="zh-CN" sz="2000" b="1" dirty="0" err="1">
                <a:solidFill>
                  <a:srgbClr val="0000FF"/>
                </a:solidFill>
                <a:latin typeface="微软雅黑" charset="-122"/>
                <a:ea typeface="微软雅黑" charset="-122"/>
              </a:rPr>
              <a:t>fopen</a:t>
            </a:r>
            <a:r>
              <a:rPr lang="en-US" altLang="zh-CN" sz="2000" b="1" dirty="0">
                <a:solidFill>
                  <a:srgbClr val="0000FF"/>
                </a:solidFill>
                <a:latin typeface="微软雅黑" charset="-122"/>
                <a:ea typeface="微软雅黑" charset="-122"/>
              </a:rPr>
              <a:t>()</a:t>
            </a:r>
            <a:r>
              <a:rPr lang="zh-CN" altLang="en-US" sz="2000" b="1" dirty="0">
                <a:solidFill>
                  <a:srgbClr val="0000FF"/>
                </a:solidFill>
                <a:latin typeface="微软雅黑" charset="-122"/>
                <a:ea typeface="微软雅黑" charset="-122"/>
              </a:rPr>
              <a:t>，又包含类</a:t>
            </a:r>
            <a:r>
              <a:rPr lang="en-US" altLang="zh-CN" sz="2000" b="1" dirty="0">
                <a:solidFill>
                  <a:srgbClr val="0000FF"/>
                </a:solidFill>
                <a:latin typeface="微软雅黑" charset="-122"/>
                <a:ea typeface="微软雅黑" charset="-122"/>
              </a:rPr>
              <a:t>Unix</a:t>
            </a:r>
            <a:r>
              <a:rPr lang="zh-CN" altLang="en-US" sz="2000" b="1" dirty="0">
                <a:solidFill>
                  <a:srgbClr val="0000FF"/>
                </a:solidFill>
                <a:latin typeface="微软雅黑" charset="-122"/>
                <a:ea typeface="微软雅黑" charset="-122"/>
              </a:rPr>
              <a:t>系统中的</a:t>
            </a:r>
            <a:r>
              <a:rPr lang="en-US" altLang="zh-CN" sz="2000" b="1" dirty="0">
                <a:solidFill>
                  <a:srgbClr val="0000FF"/>
                </a:solidFill>
                <a:latin typeface="微软雅黑" charset="-122"/>
                <a:ea typeface="微软雅黑" charset="-122"/>
              </a:rPr>
              <a:t>open()</a:t>
            </a:r>
            <a:r>
              <a:rPr lang="zh-CN" altLang="en-US" sz="2000" b="1" dirty="0">
                <a:solidFill>
                  <a:srgbClr val="0000FF"/>
                </a:solidFill>
                <a:latin typeface="微软雅黑" charset="-122"/>
                <a:ea typeface="微软雅黑" charset="-122"/>
              </a:rPr>
              <a:t>。</a:t>
            </a:r>
            <a:r>
              <a:rPr lang="zh-CN" altLang="en-US" sz="2000" b="1" dirty="0">
                <a:solidFill>
                  <a:srgbClr val="FF0000"/>
                </a:solidFill>
                <a:latin typeface="微软雅黑" charset="-122"/>
                <a:ea typeface="微软雅黑" charset="-122"/>
              </a:rPr>
              <a:t>在类</a:t>
            </a:r>
            <a:r>
              <a:rPr lang="en-US" altLang="zh-CN" sz="2000" b="1" dirty="0">
                <a:solidFill>
                  <a:srgbClr val="FF0000"/>
                </a:solidFill>
                <a:latin typeface="微软雅黑" charset="-122"/>
                <a:ea typeface="微软雅黑" charset="-122"/>
              </a:rPr>
              <a:t>Unix</a:t>
            </a:r>
            <a:r>
              <a:rPr lang="zh-CN" altLang="en-US" sz="2000" b="1" dirty="0">
                <a:solidFill>
                  <a:srgbClr val="FF0000"/>
                </a:solidFill>
                <a:latin typeface="微软雅黑" charset="-122"/>
                <a:ea typeface="微软雅黑" charset="-122"/>
              </a:rPr>
              <a:t>操作系统中，如果缺失了标准库，那么整个操作系统将不能正常运转。</a:t>
            </a:r>
          </a:p>
        </p:txBody>
      </p:sp>
      <p:sp>
        <p:nvSpPr>
          <p:cNvPr id="8" name="矩形 7"/>
          <p:cNvSpPr/>
          <p:nvPr/>
        </p:nvSpPr>
        <p:spPr>
          <a:xfrm>
            <a:off x="389106" y="4530464"/>
            <a:ext cx="10706910" cy="1015663"/>
          </a:xfrm>
          <a:prstGeom prst="rect">
            <a:avLst/>
          </a:prstGeom>
        </p:spPr>
        <p:txBody>
          <a:bodyPr wrap="square">
            <a:spAutoFit/>
          </a:bodyPr>
          <a:lstStyle/>
          <a:p>
            <a:pPr marL="342900" indent="-342900">
              <a:buFont typeface="Wingdings" charset="2"/>
              <a:buChar char="Ø"/>
            </a:pPr>
            <a:r>
              <a:rPr lang="zh-CN" altLang="en-US" sz="2000" b="1" dirty="0">
                <a:solidFill>
                  <a:srgbClr val="0000FF"/>
                </a:solidFill>
                <a:latin typeface="微软雅黑" charset="-122"/>
                <a:ea typeface="微软雅黑" charset="-122"/>
              </a:rPr>
              <a:t>与类</a:t>
            </a:r>
            <a:r>
              <a:rPr lang="en-US" altLang="zh-CN" sz="2000" b="1" dirty="0">
                <a:solidFill>
                  <a:srgbClr val="0000FF"/>
                </a:solidFill>
                <a:latin typeface="微软雅黑" charset="-122"/>
                <a:ea typeface="微软雅黑" charset="-122"/>
              </a:rPr>
              <a:t>Unix</a:t>
            </a:r>
            <a:r>
              <a:rPr lang="zh-CN" altLang="en-US" sz="2000" b="1" dirty="0">
                <a:solidFill>
                  <a:srgbClr val="0000FF"/>
                </a:solidFill>
                <a:latin typeface="微软雅黑" charset="-122"/>
                <a:ea typeface="微软雅黑" charset="-122"/>
              </a:rPr>
              <a:t>操作系统不同的是，</a:t>
            </a:r>
            <a:r>
              <a:rPr lang="en-US" altLang="zh-CN" sz="2000" b="1" dirty="0">
                <a:solidFill>
                  <a:srgbClr val="FF0000"/>
                </a:solidFill>
                <a:latin typeface="微软雅黑" charset="-122"/>
                <a:ea typeface="微软雅黑" charset="-122"/>
              </a:rPr>
              <a:t>Windows</a:t>
            </a:r>
            <a:r>
              <a:rPr lang="zh-CN" altLang="en-US" sz="2000" b="1" dirty="0">
                <a:solidFill>
                  <a:srgbClr val="FF0000"/>
                </a:solidFill>
                <a:latin typeface="微软雅黑" charset="-122"/>
                <a:ea typeface="微软雅黑" charset="-122"/>
              </a:rPr>
              <a:t>系统并不将</a:t>
            </a:r>
            <a:r>
              <a:rPr lang="en-US" altLang="zh-CN" sz="2000" b="1" dirty="0" err="1">
                <a:solidFill>
                  <a:srgbClr val="FF0000"/>
                </a:solidFill>
                <a:latin typeface="微软雅黑" charset="-122"/>
                <a:ea typeface="微软雅黑" charset="-122"/>
              </a:rPr>
              <a:t>libc</a:t>
            </a:r>
            <a:r>
              <a:rPr lang="zh-CN" altLang="en-US" sz="2000" b="1" dirty="0">
                <a:solidFill>
                  <a:srgbClr val="FF0000"/>
                </a:solidFill>
                <a:latin typeface="微软雅黑" charset="-122"/>
                <a:ea typeface="微软雅黑" charset="-122"/>
              </a:rPr>
              <a:t>库作为整个核心操作系统的一部分。通常每个编译器都附属自己的</a:t>
            </a:r>
            <a:r>
              <a:rPr lang="en-US" altLang="zh-CN" sz="2000" b="1" dirty="0" err="1">
                <a:solidFill>
                  <a:srgbClr val="FF0000"/>
                </a:solidFill>
                <a:latin typeface="微软雅黑" charset="-122"/>
                <a:ea typeface="微软雅黑" charset="-122"/>
              </a:rPr>
              <a:t>libc</a:t>
            </a:r>
            <a:r>
              <a:rPr lang="zh-CN" altLang="en-US" sz="2000" b="1" dirty="0">
                <a:solidFill>
                  <a:srgbClr val="FF0000"/>
                </a:solidFill>
                <a:latin typeface="微软雅黑" charset="-122"/>
                <a:ea typeface="微软雅黑" charset="-122"/>
              </a:rPr>
              <a:t>库</a:t>
            </a:r>
            <a:r>
              <a:rPr lang="zh-CN" altLang="en-US" sz="2000" b="1" dirty="0">
                <a:solidFill>
                  <a:srgbClr val="0000FF"/>
                </a:solidFill>
                <a:latin typeface="微软雅黑" charset="-122"/>
                <a:ea typeface="微软雅黑" charset="-122"/>
              </a:rPr>
              <a:t>，这些</a:t>
            </a:r>
            <a:r>
              <a:rPr lang="en-US" altLang="zh-CN" sz="2000" b="1" dirty="0" err="1">
                <a:solidFill>
                  <a:srgbClr val="0000FF"/>
                </a:solidFill>
                <a:latin typeface="微软雅黑" charset="-122"/>
                <a:ea typeface="微软雅黑" charset="-122"/>
              </a:rPr>
              <a:t>libc</a:t>
            </a:r>
            <a:r>
              <a:rPr lang="zh-CN" altLang="en-US" sz="2000" b="1" dirty="0">
                <a:solidFill>
                  <a:srgbClr val="0000FF"/>
                </a:solidFill>
                <a:latin typeface="微软雅黑" charset="-122"/>
                <a:ea typeface="微软雅黑" charset="-122"/>
              </a:rPr>
              <a:t>既可以静态编译到程序中，又可以动态编译到程序中。也就是说</a:t>
            </a:r>
            <a:r>
              <a:rPr lang="zh-CN" altLang="en-US" sz="2000" b="1" dirty="0">
                <a:solidFill>
                  <a:srgbClr val="FF0000"/>
                </a:solidFill>
                <a:latin typeface="微软雅黑" charset="-122"/>
                <a:ea typeface="微软雅黑" charset="-122"/>
              </a:rPr>
              <a:t>应用程序依赖编译器而不是操作系统</a:t>
            </a:r>
            <a:r>
              <a:rPr lang="zh-CN" altLang="en-US" sz="2000" b="1" dirty="0">
                <a:solidFill>
                  <a:srgbClr val="0000FF"/>
                </a:solidFill>
                <a:latin typeface="微软雅黑" charset="-122"/>
                <a:ea typeface="微软雅黑" charset="-122"/>
              </a:rPr>
              <a:t>。</a:t>
            </a:r>
          </a:p>
        </p:txBody>
      </p:sp>
    </p:spTree>
    <p:extLst>
      <p:ext uri="{BB962C8B-B14F-4D97-AF65-F5344CB8AC3E}">
        <p14:creationId xmlns:p14="http://schemas.microsoft.com/office/powerpoint/2010/main" val="67662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en-US" altLang="zh-CN" sz="3600" dirty="0">
                <a:ea typeface="黑体" charset="-122"/>
              </a:rPr>
              <a:t>C</a:t>
            </a:r>
            <a:r>
              <a:rPr lang="zh-CN" altLang="en-US" sz="3600" dirty="0">
                <a:ea typeface="黑体" charset="-122"/>
              </a:rPr>
              <a:t>标准库函数 </a:t>
            </a:r>
            <a:r>
              <a:rPr lang="en-US" altLang="zh-CN" sz="3600" dirty="0">
                <a:ea typeface="黑体" charset="-122"/>
              </a:rPr>
              <a:t>VS</a:t>
            </a:r>
            <a:r>
              <a:rPr lang="zh-CN" altLang="en-US" sz="3600" dirty="0">
                <a:ea typeface="黑体" charset="-122"/>
              </a:rPr>
              <a:t> 系统调用</a:t>
            </a:r>
          </a:p>
        </p:txBody>
      </p:sp>
      <p:sp>
        <p:nvSpPr>
          <p:cNvPr id="3" name="矩形 2"/>
          <p:cNvSpPr/>
          <p:nvPr/>
        </p:nvSpPr>
        <p:spPr>
          <a:xfrm>
            <a:off x="389106" y="966707"/>
            <a:ext cx="11284085" cy="4093428"/>
          </a:xfrm>
          <a:prstGeom prst="rect">
            <a:avLst/>
          </a:prstGeom>
        </p:spPr>
        <p:txBody>
          <a:bodyPr wrap="square">
            <a:spAutoFit/>
          </a:bodyPr>
          <a:lstStyle/>
          <a:p>
            <a:pPr marL="342900" indent="-342900">
              <a:buFont typeface="Wingdings" charset="2"/>
              <a:buChar char="Ø"/>
            </a:pPr>
            <a:r>
              <a:rPr lang="zh-CN" altLang="en-US" sz="2000" b="1" dirty="0">
                <a:solidFill>
                  <a:srgbClr val="FF0000"/>
                </a:solidFill>
                <a:latin typeface="Microsoft YaHei" charset="-122"/>
                <a:ea typeface="Microsoft YaHei" charset="-122"/>
                <a:cs typeface="Microsoft YaHei" charset="-122"/>
              </a:rPr>
              <a:t>封装函数</a:t>
            </a:r>
            <a:br>
              <a:rPr lang="zh-CN" altLang="en-US" sz="2000" dirty="0">
                <a:latin typeface="Microsoft YaHei" charset="-122"/>
                <a:ea typeface="Microsoft YaHei" charset="-122"/>
                <a:cs typeface="Microsoft YaHei" charset="-122"/>
              </a:rPr>
            </a:br>
            <a:r>
              <a:rPr lang="zh-CN" altLang="en-US" sz="2000" b="1" dirty="0">
                <a:solidFill>
                  <a:srgbClr val="0000FF"/>
                </a:solidFill>
                <a:latin typeface="微软雅黑" charset="-122"/>
                <a:ea typeface="微软雅黑" charset="-122"/>
              </a:rPr>
              <a:t>在</a:t>
            </a:r>
            <a:r>
              <a:rPr lang="en-US" altLang="zh-CN" sz="2000" b="1" dirty="0">
                <a:solidFill>
                  <a:srgbClr val="0000FF"/>
                </a:solidFill>
                <a:latin typeface="微软雅黑" charset="-122"/>
                <a:ea typeface="微软雅黑" charset="-122"/>
              </a:rPr>
              <a:t>Linux</a:t>
            </a:r>
            <a:r>
              <a:rPr lang="zh-CN" altLang="en-US" sz="2000" b="1" dirty="0">
                <a:solidFill>
                  <a:srgbClr val="0000FF"/>
                </a:solidFill>
                <a:latin typeface="微软雅黑" charset="-122"/>
                <a:ea typeface="微软雅黑" charset="-122"/>
              </a:rPr>
              <a:t>系统中，</a:t>
            </a:r>
            <a:r>
              <a:rPr lang="en-US" altLang="zh-CN" sz="2000" b="1" dirty="0" err="1">
                <a:solidFill>
                  <a:srgbClr val="FF0000"/>
                </a:solidFill>
                <a:latin typeface="微软雅黑" charset="-122"/>
                <a:ea typeface="微软雅黑" charset="-122"/>
              </a:rPr>
              <a:t>glibc</a:t>
            </a:r>
            <a:r>
              <a:rPr lang="zh-CN" altLang="en-US" sz="2000" b="1" dirty="0">
                <a:solidFill>
                  <a:srgbClr val="FF0000"/>
                </a:solidFill>
                <a:latin typeface="微软雅黑" charset="-122"/>
                <a:ea typeface="微软雅黑" charset="-122"/>
              </a:rPr>
              <a:t>库中包含许多</a:t>
            </a:r>
            <a:r>
              <a:rPr lang="en-US" altLang="zh-CN" sz="2000" b="1" dirty="0">
                <a:solidFill>
                  <a:srgbClr val="FF0000"/>
                </a:solidFill>
                <a:latin typeface="微软雅黑" charset="-122"/>
                <a:ea typeface="微软雅黑" charset="-122"/>
              </a:rPr>
              <a:t>API</a:t>
            </a:r>
            <a:r>
              <a:rPr lang="zh-CN" altLang="en-US" sz="2000" b="1" dirty="0">
                <a:solidFill>
                  <a:srgbClr val="FF0000"/>
                </a:solidFill>
                <a:latin typeface="微软雅黑" charset="-122"/>
                <a:ea typeface="微软雅黑" charset="-122"/>
              </a:rPr>
              <a:t>，大多数</a:t>
            </a:r>
            <a:r>
              <a:rPr lang="en-US" altLang="zh-CN" sz="2000" b="1" dirty="0">
                <a:solidFill>
                  <a:srgbClr val="FF0000"/>
                </a:solidFill>
                <a:latin typeface="微软雅黑" charset="-122"/>
                <a:ea typeface="微软雅黑" charset="-122"/>
              </a:rPr>
              <a:t>API</a:t>
            </a:r>
            <a:r>
              <a:rPr lang="zh-CN" altLang="en-US" sz="2000" b="1" dirty="0">
                <a:solidFill>
                  <a:srgbClr val="FF0000"/>
                </a:solidFill>
                <a:latin typeface="微软雅黑" charset="-122"/>
                <a:ea typeface="微软雅黑" charset="-122"/>
              </a:rPr>
              <a:t>都对应一个系统调用</a:t>
            </a:r>
            <a:r>
              <a:rPr lang="zh-CN" altLang="en-US" sz="2000" b="1" dirty="0">
                <a:solidFill>
                  <a:srgbClr val="0000FF"/>
                </a:solidFill>
                <a:latin typeface="微软雅黑" charset="-122"/>
                <a:ea typeface="微软雅黑" charset="-122"/>
              </a:rPr>
              <a:t>，比如应用程序中使用的接口</a:t>
            </a:r>
            <a:r>
              <a:rPr lang="en-US" altLang="zh-CN" sz="2000" b="1" dirty="0">
                <a:solidFill>
                  <a:srgbClr val="0000FF"/>
                </a:solidFill>
                <a:latin typeface="微软雅黑" charset="-122"/>
                <a:ea typeface="微软雅黑" charset="-122"/>
              </a:rPr>
              <a:t>open()</a:t>
            </a:r>
            <a:r>
              <a:rPr lang="zh-CN" altLang="en-US" sz="2000" b="1" dirty="0">
                <a:solidFill>
                  <a:srgbClr val="0000FF"/>
                </a:solidFill>
                <a:latin typeface="微软雅黑" charset="-122"/>
                <a:ea typeface="微软雅黑" charset="-122"/>
              </a:rPr>
              <a:t>就对应同名的系统调用</a:t>
            </a:r>
            <a:r>
              <a:rPr lang="en-US" altLang="zh-CN" sz="2000" b="1" dirty="0">
                <a:solidFill>
                  <a:srgbClr val="0000FF"/>
                </a:solidFill>
                <a:latin typeface="微软雅黑" charset="-122"/>
                <a:ea typeface="微软雅黑" charset="-122"/>
              </a:rPr>
              <a:t>open()</a:t>
            </a:r>
            <a:r>
              <a:rPr lang="zh-CN" altLang="en-US" sz="2000" b="1" dirty="0">
                <a:solidFill>
                  <a:srgbClr val="0000FF"/>
                </a:solidFill>
                <a:latin typeface="微软雅黑" charset="-122"/>
                <a:ea typeface="微软雅黑" charset="-122"/>
              </a:rPr>
              <a:t>。在</a:t>
            </a:r>
            <a:r>
              <a:rPr lang="en-US" altLang="zh-CN" sz="2000" b="1" dirty="0" err="1">
                <a:solidFill>
                  <a:srgbClr val="0000FF"/>
                </a:solidFill>
                <a:latin typeface="微软雅黑" charset="-122"/>
                <a:ea typeface="微软雅黑" charset="-122"/>
              </a:rPr>
              <a:t>glibc</a:t>
            </a:r>
            <a:r>
              <a:rPr lang="zh-CN" altLang="en-US" sz="2000" b="1" dirty="0">
                <a:solidFill>
                  <a:srgbClr val="0000FF"/>
                </a:solidFill>
                <a:latin typeface="微软雅黑" charset="-122"/>
                <a:ea typeface="微软雅黑" charset="-122"/>
              </a:rPr>
              <a:t>库中通过封装例程（</a:t>
            </a:r>
            <a:r>
              <a:rPr lang="en-US" altLang="zh-CN" sz="2000" b="1" dirty="0">
                <a:solidFill>
                  <a:srgbClr val="0000FF"/>
                </a:solidFill>
                <a:latin typeface="微软雅黑" charset="-122"/>
                <a:ea typeface="微软雅黑" charset="-122"/>
              </a:rPr>
              <a:t>Wrapper Routine</a:t>
            </a:r>
            <a:r>
              <a:rPr lang="zh-CN" altLang="en-US" sz="2000" b="1" dirty="0">
                <a:solidFill>
                  <a:srgbClr val="0000FF"/>
                </a:solidFill>
                <a:latin typeface="微软雅黑" charset="-122"/>
                <a:ea typeface="微软雅黑" charset="-122"/>
              </a:rPr>
              <a:t>）将</a:t>
            </a:r>
            <a:r>
              <a:rPr lang="en-US" altLang="zh-CN" sz="2000" b="1" dirty="0">
                <a:solidFill>
                  <a:srgbClr val="0000FF"/>
                </a:solidFill>
                <a:latin typeface="微软雅黑" charset="-122"/>
                <a:ea typeface="微软雅黑" charset="-122"/>
              </a:rPr>
              <a:t>API</a:t>
            </a:r>
            <a:r>
              <a:rPr lang="zh-CN" altLang="en-US" sz="2000" b="1" dirty="0">
                <a:solidFill>
                  <a:srgbClr val="0000FF"/>
                </a:solidFill>
                <a:latin typeface="微软雅黑" charset="-122"/>
                <a:ea typeface="微软雅黑" charset="-122"/>
              </a:rPr>
              <a:t>和系统调用关联起来。</a:t>
            </a:r>
            <a:r>
              <a:rPr lang="en-US" altLang="zh-CN" sz="2000" b="1" dirty="0">
                <a:solidFill>
                  <a:srgbClr val="FF0000"/>
                </a:solidFill>
                <a:latin typeface="微软雅黑" charset="-122"/>
                <a:ea typeface="微软雅黑" charset="-122"/>
              </a:rPr>
              <a:t>API</a:t>
            </a:r>
            <a:r>
              <a:rPr lang="zh-CN" altLang="en-US" sz="2000" b="1" dirty="0">
                <a:solidFill>
                  <a:srgbClr val="FF0000"/>
                </a:solidFill>
                <a:latin typeface="微软雅黑" charset="-122"/>
                <a:ea typeface="微软雅黑" charset="-122"/>
              </a:rPr>
              <a:t>是头文件中所定义的函数接口，而位于</a:t>
            </a:r>
            <a:r>
              <a:rPr lang="en-US" altLang="zh-CN" sz="2000" b="1" dirty="0" err="1">
                <a:solidFill>
                  <a:srgbClr val="FF0000"/>
                </a:solidFill>
                <a:latin typeface="微软雅黑" charset="-122"/>
                <a:ea typeface="微软雅黑" charset="-122"/>
              </a:rPr>
              <a:t>glibc</a:t>
            </a:r>
            <a:r>
              <a:rPr lang="zh-CN" altLang="en-US" sz="2000" b="1" dirty="0">
                <a:solidFill>
                  <a:srgbClr val="FF0000"/>
                </a:solidFill>
                <a:latin typeface="微软雅黑" charset="-122"/>
                <a:ea typeface="微软雅黑" charset="-122"/>
              </a:rPr>
              <a:t>中的封装例程则是对该</a:t>
            </a:r>
            <a:r>
              <a:rPr lang="en-US" altLang="zh-CN" sz="2000" b="1" dirty="0">
                <a:solidFill>
                  <a:srgbClr val="FF0000"/>
                </a:solidFill>
                <a:latin typeface="微软雅黑" charset="-122"/>
                <a:ea typeface="微软雅黑" charset="-122"/>
              </a:rPr>
              <a:t>API</a:t>
            </a:r>
            <a:r>
              <a:rPr lang="zh-CN" altLang="en-US" sz="2000" b="1" dirty="0">
                <a:solidFill>
                  <a:srgbClr val="FF0000"/>
                </a:solidFill>
                <a:latin typeface="微软雅黑" charset="-122"/>
                <a:ea typeface="微软雅黑" charset="-122"/>
              </a:rPr>
              <a:t>对应功能的具体实现</a:t>
            </a:r>
            <a:r>
              <a:rPr lang="zh-CN" altLang="en-US" sz="2000" b="1" dirty="0">
                <a:solidFill>
                  <a:srgbClr val="0000FF"/>
                </a:solidFill>
                <a:latin typeface="微软雅黑" charset="-122"/>
                <a:ea typeface="微软雅黑" charset="-122"/>
              </a:rPr>
              <a:t>。事实上，我们知道接口</a:t>
            </a:r>
            <a:r>
              <a:rPr lang="en-US" altLang="zh-CN" sz="2000" b="1" dirty="0">
                <a:solidFill>
                  <a:srgbClr val="0000FF"/>
                </a:solidFill>
                <a:latin typeface="微软雅黑" charset="-122"/>
                <a:ea typeface="微软雅黑" charset="-122"/>
              </a:rPr>
              <a:t>open()</a:t>
            </a:r>
            <a:r>
              <a:rPr lang="zh-CN" altLang="en-US" sz="2000" b="1" dirty="0">
                <a:solidFill>
                  <a:srgbClr val="0000FF"/>
                </a:solidFill>
                <a:latin typeface="微软雅黑" charset="-122"/>
                <a:ea typeface="微软雅黑" charset="-122"/>
              </a:rPr>
              <a:t>所要完成的功能是通过系统调用</a:t>
            </a:r>
            <a:r>
              <a:rPr lang="en-US" altLang="zh-CN" sz="2000" b="1" dirty="0">
                <a:solidFill>
                  <a:srgbClr val="0000FF"/>
                </a:solidFill>
                <a:latin typeface="微软雅黑" charset="-122"/>
                <a:ea typeface="微软雅黑" charset="-122"/>
              </a:rPr>
              <a:t>open()</a:t>
            </a:r>
            <a:r>
              <a:rPr lang="zh-CN" altLang="en-US" sz="2000" b="1" dirty="0">
                <a:solidFill>
                  <a:srgbClr val="0000FF"/>
                </a:solidFill>
                <a:latin typeface="微软雅黑" charset="-122"/>
                <a:ea typeface="微软雅黑" charset="-122"/>
              </a:rPr>
              <a:t>完成的，因此封装例程要做的工作就是先将接口</a:t>
            </a:r>
            <a:r>
              <a:rPr lang="en-US" altLang="zh-CN" sz="2000" b="1" dirty="0">
                <a:solidFill>
                  <a:srgbClr val="0000FF"/>
                </a:solidFill>
                <a:latin typeface="微软雅黑" charset="-122"/>
                <a:ea typeface="微软雅黑" charset="-122"/>
              </a:rPr>
              <a:t>open()</a:t>
            </a:r>
            <a:r>
              <a:rPr lang="zh-CN" altLang="en-US" sz="2000" b="1" dirty="0">
                <a:solidFill>
                  <a:srgbClr val="0000FF"/>
                </a:solidFill>
                <a:latin typeface="微软雅黑" charset="-122"/>
                <a:ea typeface="微软雅黑" charset="-122"/>
              </a:rPr>
              <a:t>中的参数复制到相应寄存器中，然后</a:t>
            </a:r>
            <a:r>
              <a:rPr lang="zh-CN" altLang="en-US" sz="2000" b="1" dirty="0">
                <a:solidFill>
                  <a:srgbClr val="FF0000"/>
                </a:solidFill>
                <a:latin typeface="微软雅黑" charset="-122"/>
                <a:ea typeface="微软雅黑" charset="-122"/>
              </a:rPr>
              <a:t>引发一个陷阱中断</a:t>
            </a:r>
            <a:r>
              <a:rPr lang="zh-CN" altLang="en-US" sz="2000" b="1" dirty="0">
                <a:solidFill>
                  <a:srgbClr val="0000FF"/>
                </a:solidFill>
                <a:latin typeface="微软雅黑" charset="-122"/>
                <a:ea typeface="微软雅黑" charset="-122"/>
              </a:rPr>
              <a:t>，从而系统进入内核去执行</a:t>
            </a:r>
            <a:r>
              <a:rPr lang="en-US" altLang="zh-CN" sz="2000" b="1" dirty="0" err="1">
                <a:solidFill>
                  <a:srgbClr val="0000FF"/>
                </a:solidFill>
                <a:latin typeface="微软雅黑" charset="-122"/>
                <a:ea typeface="微软雅黑" charset="-122"/>
              </a:rPr>
              <a:t>sys_open</a:t>
            </a:r>
            <a:r>
              <a:rPr lang="en-US" altLang="zh-CN" sz="2000" b="1" dirty="0">
                <a:solidFill>
                  <a:srgbClr val="0000FF"/>
                </a:solidFill>
                <a:latin typeface="微软雅黑" charset="-122"/>
                <a:ea typeface="微软雅黑" charset="-122"/>
              </a:rPr>
              <a:t>()</a:t>
            </a:r>
            <a:r>
              <a:rPr lang="zh-CN" altLang="en-US" sz="2000" b="1" dirty="0">
                <a:solidFill>
                  <a:srgbClr val="0000FF"/>
                </a:solidFill>
                <a:latin typeface="微软雅黑" charset="-122"/>
                <a:ea typeface="微软雅黑" charset="-122"/>
              </a:rPr>
              <a:t>，最后当系统调用执行完毕后，封装例程还要将错误码返回到应用程序中。</a:t>
            </a:r>
            <a:endParaRPr lang="en-US" altLang="zh-CN" sz="2000" b="1" dirty="0">
              <a:solidFill>
                <a:srgbClr val="0000FF"/>
              </a:solidFill>
              <a:latin typeface="微软雅黑" charset="-122"/>
              <a:ea typeface="微软雅黑" charset="-122"/>
            </a:endParaRPr>
          </a:p>
          <a:p>
            <a:pPr marL="342900" indent="-342900">
              <a:buFont typeface="Wingdings" charset="2"/>
              <a:buChar char="Ø"/>
            </a:pPr>
            <a:endParaRPr lang="en-US" altLang="zh-CN" sz="2000" b="1" dirty="0">
              <a:solidFill>
                <a:srgbClr val="0000FF"/>
              </a:solidFill>
              <a:latin typeface="微软雅黑" charset="-122"/>
              <a:ea typeface="微软雅黑" charset="-122"/>
            </a:endParaRPr>
          </a:p>
          <a:p>
            <a:pPr marL="342900" indent="-342900">
              <a:buFont typeface="Wingdings" charset="2"/>
              <a:buChar char="Ø"/>
            </a:pPr>
            <a:r>
              <a:rPr lang="zh-CN" altLang="en-US" sz="2000" b="1" dirty="0">
                <a:solidFill>
                  <a:srgbClr val="0000FF"/>
                </a:solidFill>
                <a:latin typeface="微软雅黑" charset="-122"/>
                <a:ea typeface="微软雅黑" charset="-122"/>
              </a:rPr>
              <a:t>需要注意的是，</a:t>
            </a:r>
            <a:r>
              <a:rPr lang="zh-CN" altLang="en-US" sz="2000" b="1" dirty="0">
                <a:solidFill>
                  <a:srgbClr val="FF0000"/>
                </a:solidFill>
                <a:latin typeface="微软雅黑" charset="-122"/>
                <a:ea typeface="微软雅黑" charset="-122"/>
              </a:rPr>
              <a:t>函数库中的</a:t>
            </a:r>
            <a:r>
              <a:rPr lang="en-US" altLang="zh-CN" sz="2000" b="1" dirty="0">
                <a:solidFill>
                  <a:srgbClr val="FF0000"/>
                </a:solidFill>
                <a:latin typeface="微软雅黑" charset="-122"/>
                <a:ea typeface="微软雅黑" charset="-122"/>
              </a:rPr>
              <a:t>API</a:t>
            </a:r>
            <a:r>
              <a:rPr lang="zh-CN" altLang="en-US" sz="2000" b="1" dirty="0">
                <a:solidFill>
                  <a:srgbClr val="FF0000"/>
                </a:solidFill>
                <a:latin typeface="微软雅黑" charset="-122"/>
                <a:ea typeface="微软雅黑" charset="-122"/>
              </a:rPr>
              <a:t>和系统调用并没有一一对应的关系</a:t>
            </a:r>
            <a:r>
              <a:rPr lang="zh-CN" altLang="en-US" sz="2000" b="1" dirty="0">
                <a:solidFill>
                  <a:srgbClr val="0000FF"/>
                </a:solidFill>
                <a:latin typeface="微软雅黑" charset="-122"/>
                <a:ea typeface="微软雅黑" charset="-122"/>
              </a:rPr>
              <a:t>。应用程序借助系统调用可以获得内核所提供的服务，像字符串操作这样的函数并不需要借助内核来实现，因此也就不必与某个系统调用关联。</a:t>
            </a:r>
            <a:br>
              <a:rPr lang="zh-CN" altLang="en-US" sz="2000" b="1" dirty="0">
                <a:solidFill>
                  <a:srgbClr val="0000FF"/>
                </a:solidFill>
                <a:latin typeface="微软雅黑" charset="-122"/>
                <a:ea typeface="微软雅黑" charset="-122"/>
              </a:rPr>
            </a:br>
            <a:r>
              <a:rPr lang="zh-CN" altLang="en-US" sz="2000" b="1" dirty="0">
                <a:solidFill>
                  <a:srgbClr val="0000FF"/>
                </a:solidFill>
                <a:latin typeface="微软雅黑" charset="-122"/>
                <a:ea typeface="微软雅黑" charset="-122"/>
              </a:rPr>
              <a:t> </a:t>
            </a:r>
            <a:r>
              <a:rPr lang="zh-CN" altLang="en-US" sz="2000" dirty="0">
                <a:solidFill>
                  <a:srgbClr val="000000"/>
                </a:solidFill>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57788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zh-CN" altLang="en-US" sz="3600" dirty="0">
                <a:ea typeface="黑体" charset="-122"/>
              </a:rPr>
              <a:t>总结</a:t>
            </a:r>
          </a:p>
        </p:txBody>
      </p:sp>
      <p:pic>
        <p:nvPicPr>
          <p:cNvPr id="2" name="图片 1"/>
          <p:cNvPicPr>
            <a:picLocks noChangeAspect="1"/>
          </p:cNvPicPr>
          <p:nvPr/>
        </p:nvPicPr>
        <p:blipFill>
          <a:blip r:embed="rId2"/>
          <a:stretch>
            <a:fillRect/>
          </a:stretch>
        </p:blipFill>
        <p:spPr>
          <a:xfrm>
            <a:off x="1394734" y="1289517"/>
            <a:ext cx="9991534" cy="2976522"/>
          </a:xfrm>
          <a:prstGeom prst="rect">
            <a:avLst/>
          </a:prstGeom>
        </p:spPr>
      </p:pic>
    </p:spTree>
    <p:extLst>
      <p:ext uri="{BB962C8B-B14F-4D97-AF65-F5344CB8AC3E}">
        <p14:creationId xmlns:p14="http://schemas.microsoft.com/office/powerpoint/2010/main" val="341863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12792" y="98426"/>
            <a:ext cx="8874868" cy="561975"/>
          </a:xfrm>
        </p:spPr>
        <p:txBody>
          <a:bodyPr/>
          <a:lstStyle/>
          <a:p>
            <a:r>
              <a:rPr lang="zh-CN" altLang="en-US" sz="3600" dirty="0">
                <a:ea typeface="黑体" charset="-122"/>
              </a:rPr>
              <a:t>作业和实验</a:t>
            </a:r>
          </a:p>
        </p:txBody>
      </p:sp>
      <p:sp>
        <p:nvSpPr>
          <p:cNvPr id="3" name="文本框 2"/>
          <p:cNvSpPr txBox="1"/>
          <p:nvPr/>
        </p:nvSpPr>
        <p:spPr>
          <a:xfrm>
            <a:off x="875489" y="1070043"/>
            <a:ext cx="3190673" cy="830997"/>
          </a:xfrm>
          <a:prstGeom prst="rect">
            <a:avLst/>
          </a:prstGeom>
          <a:noFill/>
        </p:spPr>
        <p:txBody>
          <a:bodyPr wrap="square" rtlCol="0">
            <a:spAutoFit/>
          </a:bodyPr>
          <a:lstStyle/>
          <a:p>
            <a:r>
              <a:rPr kumimoji="1" lang="zh-CN" altLang="en-US" sz="2400" dirty="0">
                <a:solidFill>
                  <a:srgbClr val="0070C0"/>
                </a:solidFill>
                <a:latin typeface="Microsoft YaHei" charset="-122"/>
                <a:ea typeface="Microsoft YaHei" charset="-122"/>
                <a:cs typeface="Microsoft YaHei" charset="-122"/>
              </a:rPr>
              <a:t>作业</a:t>
            </a:r>
            <a:r>
              <a:rPr kumimoji="1" lang="en-US" altLang="zh-CN" sz="2400" dirty="0">
                <a:solidFill>
                  <a:srgbClr val="0070C0"/>
                </a:solidFill>
                <a:latin typeface="Microsoft YaHei" charset="-122"/>
                <a:ea typeface="Microsoft YaHei" charset="-122"/>
                <a:cs typeface="Microsoft YaHei" charset="-122"/>
              </a:rPr>
              <a:t>4.4</a:t>
            </a:r>
          </a:p>
          <a:p>
            <a:r>
              <a:rPr kumimoji="1" lang="zh-CN" altLang="en-US" sz="2400" dirty="0">
                <a:solidFill>
                  <a:srgbClr val="0070C0"/>
                </a:solidFill>
                <a:latin typeface="Microsoft YaHei" charset="-122"/>
                <a:ea typeface="Microsoft YaHei" charset="-122"/>
                <a:cs typeface="Microsoft YaHei" charset="-122"/>
              </a:rPr>
              <a:t>实验</a:t>
            </a:r>
            <a:r>
              <a:rPr kumimoji="1" lang="en-US" altLang="zh-CN" sz="2400" dirty="0">
                <a:solidFill>
                  <a:srgbClr val="0070C0"/>
                </a:solidFill>
                <a:latin typeface="Microsoft YaHei" charset="-122"/>
                <a:ea typeface="Microsoft YaHei" charset="-122"/>
                <a:cs typeface="Microsoft YaHei" charset="-122"/>
              </a:rPr>
              <a:t>4.5</a:t>
            </a:r>
            <a:endParaRPr kumimoji="1" lang="zh-CN" altLang="en-US" sz="2400" dirty="0">
              <a:solidFill>
                <a:srgbClr val="0070C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57045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981200" y="98426"/>
            <a:ext cx="8229600" cy="561975"/>
          </a:xfrm>
        </p:spPr>
        <p:txBody>
          <a:bodyPr/>
          <a:lstStyle/>
          <a:p>
            <a:r>
              <a:rPr lang="zh-CN" altLang="en-US" sz="3600" dirty="0">
                <a:ea typeface="黑体" charset="-122"/>
              </a:rPr>
              <a:t>如何区分用户态和内核态</a:t>
            </a:r>
          </a:p>
        </p:txBody>
      </p:sp>
      <p:pic>
        <p:nvPicPr>
          <p:cNvPr id="3" name="图片 2"/>
          <p:cNvPicPr>
            <a:picLocks noChangeAspect="1"/>
          </p:cNvPicPr>
          <p:nvPr/>
        </p:nvPicPr>
        <p:blipFill>
          <a:blip r:embed="rId3"/>
          <a:stretch>
            <a:fillRect/>
          </a:stretch>
        </p:blipFill>
        <p:spPr>
          <a:xfrm>
            <a:off x="1364208" y="1003300"/>
            <a:ext cx="9788473" cy="4851400"/>
          </a:xfrm>
          <a:prstGeom prst="rect">
            <a:avLst/>
          </a:prstGeom>
        </p:spPr>
      </p:pic>
    </p:spTree>
    <p:extLst>
      <p:ext uri="{BB962C8B-B14F-4D97-AF65-F5344CB8AC3E}">
        <p14:creationId xmlns:p14="http://schemas.microsoft.com/office/powerpoint/2010/main" val="192948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98426"/>
            <a:ext cx="8229600" cy="561975"/>
          </a:xfrm>
        </p:spPr>
        <p:txBody>
          <a:bodyPr/>
          <a:lstStyle/>
          <a:p>
            <a:r>
              <a:rPr lang="zh-CN" altLang="en-US" sz="3600" dirty="0">
                <a:ea typeface="黑体" charset="-122"/>
              </a:rPr>
              <a:t>处理机寻址与全局描述符表</a:t>
            </a:r>
          </a:p>
        </p:txBody>
      </p:sp>
      <p:sp>
        <p:nvSpPr>
          <p:cNvPr id="2" name="矩形 1">
            <a:extLst>
              <a:ext uri="{FF2B5EF4-FFF2-40B4-BE49-F238E27FC236}">
                <a16:creationId xmlns:a16="http://schemas.microsoft.com/office/drawing/2014/main" id="{D575A3CC-F961-4E3D-8BFC-391D3A87F6D1}"/>
              </a:ext>
            </a:extLst>
          </p:cNvPr>
          <p:cNvSpPr/>
          <p:nvPr/>
        </p:nvSpPr>
        <p:spPr>
          <a:xfrm>
            <a:off x="967409" y="980661"/>
            <a:ext cx="9992140" cy="3731278"/>
          </a:xfrm>
          <a:prstGeom prst="rect">
            <a:avLst/>
          </a:prstGeom>
        </p:spPr>
        <p:txBody>
          <a:bodyPr wrap="square">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全局描述符表</a:t>
            </a:r>
            <a:r>
              <a:rPr lang="en-US" altLang="zh-CN" sz="2000" b="1" dirty="0">
                <a:solidFill>
                  <a:srgbClr val="FF0000"/>
                </a:solidFill>
                <a:latin typeface="微软雅黑" panose="020B0503020204020204" pitchFamily="34" charset="-122"/>
                <a:ea typeface="微软雅黑" panose="020B0503020204020204" pitchFamily="34" charset="-122"/>
              </a:rPr>
              <a:t>GDT</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Global Descriptor Table</a:t>
            </a:r>
            <a:r>
              <a:rPr lang="zh-CN" altLang="en-US" sz="2000" b="1" dirty="0">
                <a:solidFill>
                  <a:srgbClr val="FF0000"/>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在整个系统中，全局描述符表</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只有一张</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一个处理器对应一个</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可以被放在内存的任何位置，但</a:t>
            </a:r>
            <a:r>
              <a:rPr lang="en-US" altLang="zh-CN" sz="2000" dirty="0">
                <a:solidFill>
                  <a:srgbClr val="FF0000"/>
                </a:solidFill>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必须知道</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的入口，寄存器</a:t>
            </a:r>
            <a:r>
              <a:rPr lang="en-US" altLang="zh-CN" sz="2000" dirty="0">
                <a:solidFill>
                  <a:srgbClr val="FF0000"/>
                </a:solidFill>
                <a:latin typeface="微软雅黑" panose="020B0503020204020204" pitchFamily="34" charset="-122"/>
                <a:ea typeface="微软雅黑" panose="020B0503020204020204" pitchFamily="34" charset="-122"/>
              </a:rPr>
              <a:t>GDTR</a:t>
            </a:r>
            <a:r>
              <a:rPr lang="zh-CN" altLang="en-US" sz="2000" dirty="0">
                <a:solidFill>
                  <a:srgbClr val="FF0000"/>
                </a:solidFill>
                <a:latin typeface="微软雅黑" panose="020B0503020204020204" pitchFamily="34" charset="-122"/>
                <a:ea typeface="微软雅黑" panose="020B0503020204020204" pitchFamily="34" charset="-122"/>
              </a:rPr>
              <a:t>用来存放</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的入口地址，系统程序员将</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设定在内存中某个位置之后，通过</a:t>
            </a:r>
            <a:r>
              <a:rPr lang="en-US" altLang="zh-CN" sz="2000" dirty="0">
                <a:solidFill>
                  <a:srgbClr val="FF0000"/>
                </a:solidFill>
                <a:latin typeface="微软雅黑" panose="020B0503020204020204" pitchFamily="34" charset="-122"/>
                <a:ea typeface="微软雅黑" panose="020B0503020204020204" pitchFamily="34" charset="-122"/>
              </a:rPr>
              <a:t>LGDT</a:t>
            </a:r>
            <a:r>
              <a:rPr lang="zh-CN" altLang="en-US" sz="2000" dirty="0">
                <a:solidFill>
                  <a:srgbClr val="FF0000"/>
                </a:solidFill>
                <a:latin typeface="微软雅黑" panose="020B0503020204020204" pitchFamily="34" charset="-122"/>
                <a:ea typeface="微软雅黑" panose="020B0503020204020204" pitchFamily="34" charset="-122"/>
              </a:rPr>
              <a:t>指令将</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的入口地址装入此寄存器，从此以后，</a:t>
            </a:r>
            <a:r>
              <a:rPr lang="en-US" altLang="zh-CN" sz="2000" dirty="0">
                <a:solidFill>
                  <a:srgbClr val="FF0000"/>
                </a:solidFill>
                <a:latin typeface="微软雅黑" panose="020B0503020204020204" pitchFamily="34" charset="-122"/>
                <a:ea typeface="微软雅黑" panose="020B0503020204020204" pitchFamily="34" charset="-122"/>
              </a:rPr>
              <a:t>CPU</a:t>
            </a:r>
            <a:r>
              <a:rPr lang="zh-CN" altLang="en-US" sz="2000" dirty="0">
                <a:solidFill>
                  <a:srgbClr val="FF0000"/>
                </a:solidFill>
                <a:latin typeface="微软雅黑" panose="020B0503020204020204" pitchFamily="34" charset="-122"/>
                <a:ea typeface="微软雅黑" panose="020B0503020204020204" pitchFamily="34" charset="-122"/>
              </a:rPr>
              <a:t>就根据此寄存器中的内容作为</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的入口来访问</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了。</a:t>
            </a:r>
            <a:r>
              <a:rPr lang="en-US" altLang="zh-CN" sz="2000" dirty="0">
                <a:solidFill>
                  <a:srgbClr val="FF0000"/>
                </a:solidFill>
                <a:latin typeface="微软雅黑" panose="020B0503020204020204" pitchFamily="34" charset="-122"/>
                <a:ea typeface="微软雅黑" panose="020B0503020204020204" pitchFamily="34" charset="-122"/>
              </a:rPr>
              <a:t>GDTR</a:t>
            </a:r>
            <a:r>
              <a:rPr lang="zh-CN" altLang="en-US" sz="2000" dirty="0">
                <a:solidFill>
                  <a:srgbClr val="FF0000"/>
                </a:solidFill>
                <a:latin typeface="微软雅黑" panose="020B0503020204020204" pitchFamily="34" charset="-122"/>
                <a:ea typeface="微软雅黑" panose="020B0503020204020204" pitchFamily="34" charset="-122"/>
              </a:rPr>
              <a:t>中存放的是</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在内存中的基地址和其表长界限。</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859EE24-A4DB-4B18-9C98-F87D6F6FAC97}"/>
              </a:ext>
            </a:extLst>
          </p:cNvPr>
          <p:cNvPicPr>
            <a:picLocks noChangeAspect="1"/>
          </p:cNvPicPr>
          <p:nvPr/>
        </p:nvPicPr>
        <p:blipFill>
          <a:blip r:embed="rId2"/>
          <a:stretch>
            <a:fillRect/>
          </a:stretch>
        </p:blipFill>
        <p:spPr>
          <a:xfrm>
            <a:off x="3061253" y="3915354"/>
            <a:ext cx="5261113" cy="1812161"/>
          </a:xfrm>
          <a:prstGeom prst="rect">
            <a:avLst/>
          </a:prstGeom>
        </p:spPr>
      </p:pic>
    </p:spTree>
    <p:extLst>
      <p:ext uri="{BB962C8B-B14F-4D97-AF65-F5344CB8AC3E}">
        <p14:creationId xmlns:p14="http://schemas.microsoft.com/office/powerpoint/2010/main" val="161211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98426"/>
            <a:ext cx="8229600" cy="561975"/>
          </a:xfrm>
        </p:spPr>
        <p:txBody>
          <a:bodyPr/>
          <a:lstStyle/>
          <a:p>
            <a:r>
              <a:rPr lang="zh-CN" altLang="en-US" sz="3600" dirty="0">
                <a:ea typeface="黑体" charset="-122"/>
              </a:rPr>
              <a:t>处理机寻址与全局描述符表</a:t>
            </a:r>
          </a:p>
        </p:txBody>
      </p:sp>
      <p:sp>
        <p:nvSpPr>
          <p:cNvPr id="2" name="矩形 1">
            <a:extLst>
              <a:ext uri="{FF2B5EF4-FFF2-40B4-BE49-F238E27FC236}">
                <a16:creationId xmlns:a16="http://schemas.microsoft.com/office/drawing/2014/main" id="{D575A3CC-F961-4E3D-8BFC-391D3A87F6D1}"/>
              </a:ext>
            </a:extLst>
          </p:cNvPr>
          <p:cNvSpPr/>
          <p:nvPr/>
        </p:nvSpPr>
        <p:spPr>
          <a:xfrm>
            <a:off x="967409" y="980661"/>
            <a:ext cx="9992140" cy="2807948"/>
          </a:xfrm>
          <a:prstGeom prst="rect">
            <a:avLst/>
          </a:prstGeom>
        </p:spPr>
        <p:txBody>
          <a:bodyPr wrap="square">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段选择子（</a:t>
            </a:r>
            <a:r>
              <a:rPr lang="en-US" altLang="zh-CN" sz="2000" b="1" dirty="0">
                <a:solidFill>
                  <a:srgbClr val="FF0000"/>
                </a:solidFill>
                <a:latin typeface="微软雅黑" panose="020B0503020204020204" pitchFamily="34" charset="-122"/>
                <a:ea typeface="微软雅黑" panose="020B0503020204020204" pitchFamily="34" charset="-122"/>
              </a:rPr>
              <a:t>Selector</a:t>
            </a:r>
            <a:r>
              <a:rPr lang="zh-CN" altLang="en-US" sz="2000" b="1" dirty="0">
                <a:solidFill>
                  <a:srgbClr val="FF0000"/>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由</a:t>
            </a:r>
            <a:r>
              <a:rPr lang="en-US" altLang="zh-CN" sz="2000" dirty="0">
                <a:solidFill>
                  <a:srgbClr val="FF0000"/>
                </a:solidFill>
                <a:latin typeface="微软雅黑" panose="020B0503020204020204" pitchFamily="34" charset="-122"/>
                <a:ea typeface="微软雅黑" panose="020B0503020204020204" pitchFamily="34" charset="-122"/>
              </a:rPr>
              <a:t>GDTR</a:t>
            </a:r>
            <a:r>
              <a:rPr lang="zh-CN" altLang="en-US" sz="2000" dirty="0">
                <a:solidFill>
                  <a:srgbClr val="FF0000"/>
                </a:solidFill>
                <a:latin typeface="微软雅黑" panose="020B0503020204020204" pitchFamily="34" charset="-122"/>
                <a:ea typeface="微软雅黑" panose="020B0503020204020204" pitchFamily="34" charset="-122"/>
              </a:rPr>
              <a:t>访问全局描述符表是通过“段选择子”（实模式下的段寄存器）来完成的。为了访问一个段，程序必须把这个段的选择子装入机器的</a:t>
            </a:r>
            <a:r>
              <a:rPr lang="en-US" altLang="zh-CN" sz="2000" dirty="0">
                <a:solidFill>
                  <a:srgbClr val="FF0000"/>
                </a:solidFill>
                <a:latin typeface="微软雅黑" panose="020B0503020204020204" pitchFamily="34" charset="-122"/>
                <a:ea typeface="微软雅黑" panose="020B0503020204020204" pitchFamily="34" charset="-122"/>
              </a:rPr>
              <a:t>6</a:t>
            </a:r>
            <a:r>
              <a:rPr lang="zh-CN" altLang="en-US" sz="2000" dirty="0">
                <a:solidFill>
                  <a:srgbClr val="FF0000"/>
                </a:solidFill>
                <a:latin typeface="微软雅黑" panose="020B0503020204020204" pitchFamily="34" charset="-122"/>
                <a:ea typeface="微软雅黑" panose="020B0503020204020204" pitchFamily="34" charset="-122"/>
              </a:rPr>
              <a:t>个段寄存器的某一个中。在运行过程中，</a:t>
            </a:r>
            <a:r>
              <a:rPr lang="en-US" altLang="zh-CN" sz="2000" dirty="0">
                <a:solidFill>
                  <a:srgbClr val="FF0000"/>
                </a:solidFill>
                <a:latin typeface="微软雅黑" panose="020B0503020204020204" pitchFamily="34" charset="-122"/>
                <a:ea typeface="微软雅黑" panose="020B0503020204020204" pitchFamily="34" charset="-122"/>
              </a:rPr>
              <a:t>CS</a:t>
            </a:r>
            <a:r>
              <a:rPr lang="zh-CN" altLang="en-US" sz="2000" dirty="0">
                <a:solidFill>
                  <a:srgbClr val="FF0000"/>
                </a:solidFill>
                <a:latin typeface="微软雅黑" panose="020B0503020204020204" pitchFamily="34" charset="-122"/>
                <a:ea typeface="微软雅黑" panose="020B0503020204020204" pitchFamily="34" charset="-122"/>
              </a:rPr>
              <a:t>寄存器保存代码段的选择子，</a:t>
            </a:r>
            <a:r>
              <a:rPr lang="en-US" altLang="zh-CN" sz="2000" dirty="0">
                <a:solidFill>
                  <a:srgbClr val="FF0000"/>
                </a:solidFill>
                <a:latin typeface="微软雅黑" panose="020B0503020204020204" pitchFamily="34" charset="-122"/>
                <a:ea typeface="微软雅黑" panose="020B0503020204020204" pitchFamily="34" charset="-122"/>
              </a:rPr>
              <a:t>DS</a:t>
            </a:r>
            <a:r>
              <a:rPr lang="zh-CN" altLang="en-US" sz="2000" dirty="0">
                <a:solidFill>
                  <a:srgbClr val="FF0000"/>
                </a:solidFill>
                <a:latin typeface="微软雅黑" panose="020B0503020204020204" pitchFamily="34" charset="-122"/>
                <a:ea typeface="微软雅黑" panose="020B0503020204020204" pitchFamily="34" charset="-122"/>
              </a:rPr>
              <a:t>寄存器保存数据段的选择子。每个选择子是一个</a:t>
            </a:r>
            <a:r>
              <a:rPr lang="en-US" altLang="zh-CN" sz="2000" dirty="0">
                <a:solidFill>
                  <a:srgbClr val="FF0000"/>
                </a:solidFill>
                <a:latin typeface="微软雅黑" panose="020B0503020204020204" pitchFamily="34" charset="-122"/>
                <a:ea typeface="微软雅黑" panose="020B0503020204020204" pitchFamily="34" charset="-122"/>
              </a:rPr>
              <a:t>16</a:t>
            </a:r>
            <a:r>
              <a:rPr lang="zh-CN" altLang="en-US" sz="2000" dirty="0">
                <a:solidFill>
                  <a:srgbClr val="FF0000"/>
                </a:solidFill>
                <a:latin typeface="微软雅黑" panose="020B0503020204020204" pitchFamily="34" charset="-122"/>
                <a:ea typeface="微软雅黑" panose="020B0503020204020204" pitchFamily="34" charset="-122"/>
              </a:rPr>
              <a:t>位数。</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C7504B6-5A48-4340-AB77-BA9F51883B9C}"/>
              </a:ext>
            </a:extLst>
          </p:cNvPr>
          <p:cNvPicPr>
            <a:picLocks noChangeAspect="1"/>
          </p:cNvPicPr>
          <p:nvPr/>
        </p:nvPicPr>
        <p:blipFill>
          <a:blip r:embed="rId2"/>
          <a:stretch>
            <a:fillRect/>
          </a:stretch>
        </p:blipFill>
        <p:spPr>
          <a:xfrm>
            <a:off x="2981739" y="3127332"/>
            <a:ext cx="5221357" cy="2400624"/>
          </a:xfrm>
          <a:prstGeom prst="rect">
            <a:avLst/>
          </a:prstGeom>
        </p:spPr>
      </p:pic>
    </p:spTree>
    <p:extLst>
      <p:ext uri="{BB962C8B-B14F-4D97-AF65-F5344CB8AC3E}">
        <p14:creationId xmlns:p14="http://schemas.microsoft.com/office/powerpoint/2010/main" val="220116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98426"/>
            <a:ext cx="8229600" cy="561975"/>
          </a:xfrm>
        </p:spPr>
        <p:txBody>
          <a:bodyPr/>
          <a:lstStyle/>
          <a:p>
            <a:r>
              <a:rPr lang="zh-CN" altLang="en-US" sz="3600" dirty="0">
                <a:ea typeface="黑体" charset="-122"/>
              </a:rPr>
              <a:t>处理机寻址与全局描述符表</a:t>
            </a:r>
          </a:p>
        </p:txBody>
      </p:sp>
      <p:sp>
        <p:nvSpPr>
          <p:cNvPr id="2" name="矩形 1">
            <a:extLst>
              <a:ext uri="{FF2B5EF4-FFF2-40B4-BE49-F238E27FC236}">
                <a16:creationId xmlns:a16="http://schemas.microsoft.com/office/drawing/2014/main" id="{D575A3CC-F961-4E3D-8BFC-391D3A87F6D1}"/>
              </a:ext>
            </a:extLst>
          </p:cNvPr>
          <p:cNvSpPr/>
          <p:nvPr/>
        </p:nvSpPr>
        <p:spPr>
          <a:xfrm>
            <a:off x="967409" y="980661"/>
            <a:ext cx="9992140" cy="4192943"/>
          </a:xfrm>
          <a:prstGeom prst="rect">
            <a:avLst/>
          </a:prstGeom>
        </p:spPr>
        <p:txBody>
          <a:bodyPr wrap="square">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选择子中的一位指出这个段是局部的还是全局的（它是在</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中还是在</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中），其他的</a:t>
            </a:r>
            <a:r>
              <a:rPr lang="en-US" altLang="zh-CN" sz="2000" dirty="0">
                <a:solidFill>
                  <a:srgbClr val="FF0000"/>
                </a:solidFill>
                <a:latin typeface="微软雅黑" panose="020B0503020204020204" pitchFamily="34" charset="-122"/>
                <a:ea typeface="微软雅黑" panose="020B0503020204020204" pitchFamily="34" charset="-122"/>
              </a:rPr>
              <a:t>13</a:t>
            </a:r>
            <a:r>
              <a:rPr lang="zh-CN" altLang="en-US" sz="2000" dirty="0">
                <a:solidFill>
                  <a:srgbClr val="FF0000"/>
                </a:solidFill>
                <a:latin typeface="微软雅黑" panose="020B0503020204020204" pitchFamily="34" charset="-122"/>
                <a:ea typeface="微软雅黑" panose="020B0503020204020204" pitchFamily="34" charset="-122"/>
              </a:rPr>
              <a:t>位索引是</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或</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的表项编号，表示所需要的段的描述符在描述符表的位置，由这个位置再根据在</a:t>
            </a:r>
            <a:r>
              <a:rPr lang="en-US" altLang="zh-CN" sz="2000" dirty="0">
                <a:solidFill>
                  <a:srgbClr val="FF0000"/>
                </a:solidFill>
                <a:latin typeface="微软雅黑" panose="020B0503020204020204" pitchFamily="34" charset="-122"/>
                <a:ea typeface="微软雅黑" panose="020B0503020204020204" pitchFamily="34" charset="-122"/>
              </a:rPr>
              <a:t>GDTR</a:t>
            </a:r>
            <a:r>
              <a:rPr lang="zh-CN" altLang="en-US" sz="2000" dirty="0">
                <a:solidFill>
                  <a:srgbClr val="FF0000"/>
                </a:solidFill>
                <a:latin typeface="微软雅黑" panose="020B0503020204020204" pitchFamily="34" charset="-122"/>
                <a:ea typeface="微软雅黑" panose="020B0503020204020204" pitchFamily="34" charset="-122"/>
              </a:rPr>
              <a:t>中存储的描述符表基址就可以找到相应的描述符，然后用描述符表中的段基址加上逻辑地址（</a:t>
            </a:r>
            <a:r>
              <a:rPr lang="en-US" altLang="zh-CN" sz="2000" dirty="0">
                <a:solidFill>
                  <a:srgbClr val="FF0000"/>
                </a:solidFill>
                <a:latin typeface="微软雅黑" panose="020B0503020204020204" pitchFamily="34" charset="-122"/>
                <a:ea typeface="微软雅黑" panose="020B0503020204020204" pitchFamily="34" charset="-122"/>
              </a:rPr>
              <a:t>SEL:OFFSET</a:t>
            </a:r>
            <a:r>
              <a:rPr lang="zh-CN" altLang="en-US" sz="2000" dirty="0">
                <a:solidFill>
                  <a:srgbClr val="FF0000"/>
                </a:solidFill>
                <a:latin typeface="微软雅黑" panose="020B0503020204020204" pitchFamily="34" charset="-122"/>
                <a:ea typeface="微软雅黑" panose="020B0503020204020204" pitchFamily="34" charset="-122"/>
              </a:rPr>
              <a:t>）的</a:t>
            </a:r>
            <a:r>
              <a:rPr lang="en-US" altLang="zh-CN" sz="2000" dirty="0">
                <a:solidFill>
                  <a:srgbClr val="FF0000"/>
                </a:solidFill>
                <a:latin typeface="微软雅黑" panose="020B0503020204020204" pitchFamily="34" charset="-122"/>
                <a:ea typeface="微软雅黑" panose="020B0503020204020204" pitchFamily="34" charset="-122"/>
              </a:rPr>
              <a:t>OFFSET</a:t>
            </a:r>
            <a:r>
              <a:rPr lang="zh-CN" altLang="en-US" sz="2000" dirty="0">
                <a:solidFill>
                  <a:srgbClr val="FF0000"/>
                </a:solidFill>
                <a:latin typeface="微软雅黑" panose="020B0503020204020204" pitchFamily="34" charset="-122"/>
                <a:ea typeface="微软雅黑" panose="020B0503020204020204" pitchFamily="34" charset="-122"/>
              </a:rPr>
              <a:t>就可以转换成线性地址。</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段选择子中的</a:t>
            </a:r>
            <a:r>
              <a:rPr lang="en-US" altLang="zh-CN" sz="2000" dirty="0">
                <a:solidFill>
                  <a:srgbClr val="FF0000"/>
                </a:solidFill>
                <a:latin typeface="微软雅黑" panose="020B0503020204020204" pitchFamily="34" charset="-122"/>
                <a:ea typeface="微软雅黑" panose="020B0503020204020204" pitchFamily="34" charset="-122"/>
              </a:rPr>
              <a:t>TI</a:t>
            </a:r>
            <a:r>
              <a:rPr lang="zh-CN" altLang="en-US" sz="2000" dirty="0">
                <a:solidFill>
                  <a:srgbClr val="FF0000"/>
                </a:solidFill>
                <a:latin typeface="微软雅黑" panose="020B0503020204020204" pitchFamily="34" charset="-122"/>
                <a:ea typeface="微软雅黑" panose="020B0503020204020204" pitchFamily="34" charset="-122"/>
              </a:rPr>
              <a:t>值只有一位</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或</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代表选择子是在</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选择，</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代表选择子是在</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选择。请求特权级（</a:t>
            </a:r>
            <a:r>
              <a:rPr lang="en-US" altLang="zh-CN" sz="2000" dirty="0">
                <a:solidFill>
                  <a:srgbClr val="FF0000"/>
                </a:solidFill>
                <a:latin typeface="微软雅黑" panose="020B0503020204020204" pitchFamily="34" charset="-122"/>
                <a:ea typeface="微软雅黑" panose="020B0503020204020204" pitchFamily="34" charset="-122"/>
              </a:rPr>
              <a:t>RPL</a:t>
            </a:r>
            <a:r>
              <a:rPr lang="zh-CN" altLang="en-US" sz="2000" dirty="0">
                <a:solidFill>
                  <a:srgbClr val="FF0000"/>
                </a:solidFill>
                <a:latin typeface="微软雅黑" panose="020B0503020204020204" pitchFamily="34" charset="-122"/>
                <a:ea typeface="微软雅黑" panose="020B0503020204020204" pitchFamily="34" charset="-122"/>
              </a:rPr>
              <a:t>）则代表选择子的特权级，共有</a:t>
            </a:r>
            <a:r>
              <a:rPr lang="en-US" altLang="zh-CN" sz="2000" dirty="0">
                <a:solidFill>
                  <a:srgbClr val="FF0000"/>
                </a:solidFill>
                <a:latin typeface="微软雅黑" panose="020B0503020204020204" pitchFamily="34" charset="-122"/>
                <a:ea typeface="微软雅黑" panose="020B0503020204020204" pitchFamily="34" charset="-122"/>
              </a:rPr>
              <a:t>4</a:t>
            </a:r>
            <a:r>
              <a:rPr lang="zh-CN" altLang="en-US" sz="2000" dirty="0">
                <a:solidFill>
                  <a:srgbClr val="FF0000"/>
                </a:solidFill>
                <a:latin typeface="微软雅黑" panose="020B0503020204020204" pitchFamily="34" charset="-122"/>
                <a:ea typeface="微软雅黑" panose="020B0503020204020204" pitchFamily="34" charset="-122"/>
              </a:rPr>
              <a:t>个特权级（</a:t>
            </a:r>
            <a:r>
              <a:rPr lang="en-US" altLang="zh-CN" sz="2000" dirty="0">
                <a:solidFill>
                  <a:srgbClr val="FF0000"/>
                </a:solidFill>
                <a:latin typeface="微软雅黑" panose="020B0503020204020204" pitchFamily="34" charset="-122"/>
                <a:ea typeface="微软雅黑" panose="020B0503020204020204" pitchFamily="34" charset="-122"/>
              </a:rPr>
              <a:t>0</a:t>
            </a:r>
            <a:r>
              <a:rPr lang="zh-CN" altLang="en-US" sz="2000" dirty="0">
                <a:solidFill>
                  <a:srgbClr val="FF0000"/>
                </a:solidFill>
                <a:latin typeface="微软雅黑" panose="020B0503020204020204" pitchFamily="34" charset="-122"/>
                <a:ea typeface="微软雅黑" panose="020B0503020204020204" pitchFamily="34" charset="-122"/>
              </a:rPr>
              <a:t>级、</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级、</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级、</a:t>
            </a:r>
            <a:r>
              <a:rPr lang="en-US" altLang="zh-CN" sz="2000" dirty="0">
                <a:solidFill>
                  <a:srgbClr val="FF0000"/>
                </a:solidFill>
                <a:latin typeface="微软雅黑" panose="020B0503020204020204" pitchFamily="34" charset="-122"/>
                <a:ea typeface="微软雅黑" panose="020B0503020204020204" pitchFamily="34" charset="-122"/>
              </a:rPr>
              <a:t>3</a:t>
            </a:r>
            <a:r>
              <a:rPr lang="zh-CN" altLang="en-US" sz="2000" dirty="0">
                <a:solidFill>
                  <a:srgbClr val="FF0000"/>
                </a:solidFill>
                <a:latin typeface="微软雅黑" panose="020B0503020204020204" pitchFamily="34" charset="-122"/>
                <a:ea typeface="微软雅黑" panose="020B0503020204020204" pitchFamily="34" charset="-122"/>
              </a:rPr>
              <a:t>级）。任务中的每一个段都有一个特定的级别。每当一个程序试图访问某一个段时，就将该程序所拥有的特权级与要访问的特权级进行比较，以决定能否访问该段。</a:t>
            </a:r>
          </a:p>
        </p:txBody>
      </p:sp>
    </p:spTree>
    <p:extLst>
      <p:ext uri="{BB962C8B-B14F-4D97-AF65-F5344CB8AC3E}">
        <p14:creationId xmlns:p14="http://schemas.microsoft.com/office/powerpoint/2010/main" val="157023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98426"/>
            <a:ext cx="8229600" cy="561975"/>
          </a:xfrm>
        </p:spPr>
        <p:txBody>
          <a:bodyPr/>
          <a:lstStyle/>
          <a:p>
            <a:r>
              <a:rPr lang="zh-CN" altLang="en-US" sz="3600" dirty="0">
                <a:ea typeface="黑体" charset="-122"/>
              </a:rPr>
              <a:t>处理机寻址与全局描述符表</a:t>
            </a:r>
          </a:p>
        </p:txBody>
      </p:sp>
      <p:sp>
        <p:nvSpPr>
          <p:cNvPr id="2" name="矩形 1">
            <a:extLst>
              <a:ext uri="{FF2B5EF4-FFF2-40B4-BE49-F238E27FC236}">
                <a16:creationId xmlns:a16="http://schemas.microsoft.com/office/drawing/2014/main" id="{D575A3CC-F961-4E3D-8BFC-391D3A87F6D1}"/>
              </a:ext>
            </a:extLst>
          </p:cNvPr>
          <p:cNvSpPr/>
          <p:nvPr/>
        </p:nvSpPr>
        <p:spPr>
          <a:xfrm>
            <a:off x="967409" y="980661"/>
            <a:ext cx="9992140" cy="1884618"/>
          </a:xfrm>
          <a:prstGeom prst="rect">
            <a:avLst/>
          </a:prstGeom>
        </p:spPr>
        <p:txBody>
          <a:bodyPr wrap="square">
            <a:spAutoFit/>
          </a:body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       局部描述符表</a:t>
            </a:r>
            <a:r>
              <a:rPr lang="en-US" altLang="zh-CN" sz="2000" b="1" dirty="0">
                <a:solidFill>
                  <a:srgbClr val="FF0000"/>
                </a:solidFill>
                <a:latin typeface="微软雅黑" panose="020B0503020204020204" pitchFamily="34" charset="-122"/>
                <a:ea typeface="微软雅黑" panose="020B0503020204020204" pitchFamily="34" charset="-122"/>
              </a:rPr>
              <a:t>LDT</a:t>
            </a:r>
            <a:r>
              <a:rPr lang="zh-CN" altLang="en-US" sz="2000" b="1" dirty="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Local Descriptor Table</a:t>
            </a:r>
            <a:r>
              <a:rPr lang="zh-CN" altLang="en-US" sz="2000" b="1"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局部描述符表可以有若干张，每个任务可以有一张。我们可以这样理解</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为一级描述符表，</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为二级描述符表。</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9E49638-8E5C-4AA4-B248-01FC980B97E0}"/>
              </a:ext>
            </a:extLst>
          </p:cNvPr>
          <p:cNvPicPr>
            <a:picLocks noChangeAspect="1"/>
          </p:cNvPicPr>
          <p:nvPr/>
        </p:nvPicPr>
        <p:blipFill>
          <a:blip r:embed="rId2"/>
          <a:stretch>
            <a:fillRect/>
          </a:stretch>
        </p:blipFill>
        <p:spPr>
          <a:xfrm>
            <a:off x="3011599" y="2433076"/>
            <a:ext cx="5946872" cy="4424923"/>
          </a:xfrm>
          <a:prstGeom prst="rect">
            <a:avLst/>
          </a:prstGeom>
        </p:spPr>
      </p:pic>
    </p:spTree>
    <p:extLst>
      <p:ext uri="{BB962C8B-B14F-4D97-AF65-F5344CB8AC3E}">
        <p14:creationId xmlns:p14="http://schemas.microsoft.com/office/powerpoint/2010/main" val="162820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981200" y="98426"/>
            <a:ext cx="8229600" cy="561975"/>
          </a:xfrm>
        </p:spPr>
        <p:txBody>
          <a:bodyPr/>
          <a:lstStyle/>
          <a:p>
            <a:r>
              <a:rPr lang="zh-CN" altLang="en-US" sz="3600" dirty="0">
                <a:ea typeface="黑体" charset="-122"/>
              </a:rPr>
              <a:t>处理机寻址与全局描述符表</a:t>
            </a:r>
          </a:p>
        </p:txBody>
      </p:sp>
      <p:sp>
        <p:nvSpPr>
          <p:cNvPr id="2" name="矩形 1">
            <a:extLst>
              <a:ext uri="{FF2B5EF4-FFF2-40B4-BE49-F238E27FC236}">
                <a16:creationId xmlns:a16="http://schemas.microsoft.com/office/drawing/2014/main" id="{D575A3CC-F961-4E3D-8BFC-391D3A87F6D1}"/>
              </a:ext>
            </a:extLst>
          </p:cNvPr>
          <p:cNvSpPr/>
          <p:nvPr/>
        </p:nvSpPr>
        <p:spPr>
          <a:xfrm>
            <a:off x="1205948" y="1457739"/>
            <a:ext cx="9992140" cy="4192943"/>
          </a:xfrm>
          <a:prstGeom prst="rect">
            <a:avLst/>
          </a:prstGeom>
        </p:spPr>
        <p:txBody>
          <a:bodyPr wrap="square">
            <a:spAutoFit/>
          </a:bodyPr>
          <a:lstStyle/>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和</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从本质上说是相同的，只是</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嵌套在</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之中。</a:t>
            </a:r>
            <a:r>
              <a:rPr lang="en-US" altLang="zh-CN" sz="2000" dirty="0">
                <a:solidFill>
                  <a:srgbClr val="FF0000"/>
                </a:solidFill>
                <a:latin typeface="微软雅黑" panose="020B0503020204020204" pitchFamily="34" charset="-122"/>
                <a:ea typeface="微软雅黑" panose="020B0503020204020204" pitchFamily="34" charset="-122"/>
              </a:rPr>
              <a:t>LDTR</a:t>
            </a:r>
            <a:r>
              <a:rPr lang="zh-CN" altLang="en-US" sz="2000" dirty="0">
                <a:solidFill>
                  <a:srgbClr val="FF0000"/>
                </a:solidFill>
                <a:latin typeface="微软雅黑" panose="020B0503020204020204" pitchFamily="34" charset="-122"/>
                <a:ea typeface="微软雅黑" panose="020B0503020204020204" pitchFamily="34" charset="-122"/>
              </a:rPr>
              <a:t>记录局部描述符表的起始位置，与</a:t>
            </a:r>
            <a:r>
              <a:rPr lang="en-US" altLang="zh-CN" sz="2000" dirty="0">
                <a:solidFill>
                  <a:srgbClr val="FF0000"/>
                </a:solidFill>
                <a:latin typeface="微软雅黑" panose="020B0503020204020204" pitchFamily="34" charset="-122"/>
                <a:ea typeface="微软雅黑" panose="020B0503020204020204" pitchFamily="34" charset="-122"/>
              </a:rPr>
              <a:t>GDTR</a:t>
            </a:r>
            <a:r>
              <a:rPr lang="zh-CN" altLang="en-US" sz="2000" dirty="0">
                <a:solidFill>
                  <a:srgbClr val="FF0000"/>
                </a:solidFill>
                <a:latin typeface="微软雅黑" panose="020B0503020204020204" pitchFamily="34" charset="-122"/>
                <a:ea typeface="微软雅黑" panose="020B0503020204020204" pitchFamily="34" charset="-122"/>
              </a:rPr>
              <a:t>不同</a:t>
            </a:r>
            <a:r>
              <a:rPr lang="en-US" altLang="zh-CN" sz="2000" dirty="0">
                <a:solidFill>
                  <a:srgbClr val="FF0000"/>
                </a:solidFill>
                <a:latin typeface="微软雅黑" panose="020B0503020204020204" pitchFamily="34" charset="-122"/>
                <a:ea typeface="微软雅黑" panose="020B0503020204020204" pitchFamily="34" charset="-122"/>
              </a:rPr>
              <a:t>LDTR</a:t>
            </a:r>
            <a:r>
              <a:rPr lang="zh-CN" altLang="en-US" sz="2000" dirty="0">
                <a:solidFill>
                  <a:srgbClr val="FF0000"/>
                </a:solidFill>
                <a:latin typeface="微软雅黑" panose="020B0503020204020204" pitchFamily="34" charset="-122"/>
                <a:ea typeface="微软雅黑" panose="020B0503020204020204" pitchFamily="34" charset="-122"/>
              </a:rPr>
              <a:t>的内容是一个段选择子。由于</a:t>
            </a:r>
            <a:r>
              <a:rPr lang="en-US" altLang="zh-CN" sz="2000" dirty="0">
                <a:solidFill>
                  <a:srgbClr val="FF0000"/>
                </a:solidFill>
                <a:latin typeface="微软雅黑" panose="020B0503020204020204" pitchFamily="34" charset="-122"/>
                <a:ea typeface="微软雅黑" panose="020B0503020204020204" pitchFamily="34" charset="-122"/>
              </a:rPr>
              <a:t>LDT</a:t>
            </a:r>
            <a:r>
              <a:rPr lang="zh-CN" altLang="en-US" sz="2000" dirty="0">
                <a:solidFill>
                  <a:srgbClr val="FF0000"/>
                </a:solidFill>
                <a:latin typeface="微软雅黑" panose="020B0503020204020204" pitchFamily="34" charset="-122"/>
                <a:ea typeface="微软雅黑" panose="020B0503020204020204" pitchFamily="34" charset="-122"/>
              </a:rPr>
              <a:t>本身同样是一段内存，也是一个段，所以它也有个描述符描述它，这个描述符就存储在</a:t>
            </a:r>
            <a:r>
              <a:rPr lang="en-US" altLang="zh-CN" sz="2000" dirty="0">
                <a:solidFill>
                  <a:srgbClr val="FF0000"/>
                </a:solidFill>
                <a:latin typeface="微软雅黑" panose="020B0503020204020204" pitchFamily="34" charset="-122"/>
                <a:ea typeface="微软雅黑" panose="020B0503020204020204" pitchFamily="34" charset="-122"/>
              </a:rPr>
              <a:t>GDT</a:t>
            </a:r>
            <a:r>
              <a:rPr lang="zh-CN" altLang="en-US" sz="2000" dirty="0">
                <a:solidFill>
                  <a:srgbClr val="FF0000"/>
                </a:solidFill>
                <a:latin typeface="微软雅黑" panose="020B0503020204020204" pitchFamily="34" charset="-122"/>
                <a:ea typeface="微软雅黑" panose="020B0503020204020204" pitchFamily="34" charset="-122"/>
              </a:rPr>
              <a:t>中，对应这个表述符也会有一个选择子，</a:t>
            </a:r>
            <a:r>
              <a:rPr lang="en-US" altLang="zh-CN" sz="2000" dirty="0">
                <a:solidFill>
                  <a:srgbClr val="FF0000"/>
                </a:solidFill>
                <a:latin typeface="微软雅黑" panose="020B0503020204020204" pitchFamily="34" charset="-122"/>
                <a:ea typeface="微软雅黑" panose="020B0503020204020204" pitchFamily="34" charset="-122"/>
              </a:rPr>
              <a:t>LDTR</a:t>
            </a:r>
            <a:r>
              <a:rPr lang="zh-CN" altLang="en-US" sz="2000" dirty="0">
                <a:solidFill>
                  <a:srgbClr val="FF0000"/>
                </a:solidFill>
                <a:latin typeface="微软雅黑" panose="020B0503020204020204" pitchFamily="34" charset="-122"/>
                <a:ea typeface="微软雅黑" panose="020B0503020204020204" pitchFamily="34" charset="-122"/>
              </a:rPr>
              <a:t>装载的就是这样一个选择子。</a:t>
            </a:r>
            <a:r>
              <a:rPr lang="en-US" altLang="zh-CN" sz="2000" dirty="0">
                <a:solidFill>
                  <a:srgbClr val="FF0000"/>
                </a:solidFill>
                <a:latin typeface="微软雅黑" panose="020B0503020204020204" pitchFamily="34" charset="-122"/>
                <a:ea typeface="微软雅黑" panose="020B0503020204020204" pitchFamily="34" charset="-122"/>
              </a:rPr>
              <a:t>LDTR</a:t>
            </a:r>
            <a:r>
              <a:rPr lang="zh-CN" altLang="en-US" sz="2000" dirty="0">
                <a:solidFill>
                  <a:srgbClr val="FF0000"/>
                </a:solidFill>
                <a:latin typeface="微软雅黑" panose="020B0503020204020204" pitchFamily="34" charset="-122"/>
                <a:ea typeface="微软雅黑" panose="020B0503020204020204" pitchFamily="34" charset="-122"/>
              </a:rPr>
              <a:t>可以在程序中随时改变，通过使用</a:t>
            </a:r>
            <a:r>
              <a:rPr lang="en-US" altLang="zh-CN" sz="2000" dirty="0" err="1">
                <a:solidFill>
                  <a:srgbClr val="FF0000"/>
                </a:solidFill>
                <a:latin typeface="微软雅黑" panose="020B0503020204020204" pitchFamily="34" charset="-122"/>
                <a:ea typeface="微软雅黑" panose="020B0503020204020204" pitchFamily="34" charset="-122"/>
              </a:rPr>
              <a:t>lldt</a:t>
            </a:r>
            <a:r>
              <a:rPr lang="zh-CN" altLang="en-US" sz="2000" dirty="0">
                <a:solidFill>
                  <a:srgbClr val="FF0000"/>
                </a:solidFill>
                <a:latin typeface="微软雅黑" panose="020B0503020204020204" pitchFamily="34" charset="-122"/>
                <a:ea typeface="微软雅黑" panose="020B0503020204020204" pitchFamily="34" charset="-122"/>
              </a:rPr>
              <a:t>指令。</a:t>
            </a: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       由于每个进程都有自己的一套程序段、数据段、堆栈段，有了局部描述符表则可以将每个进程的程序段、数据段、堆栈段封装在一起，只要改变</a:t>
            </a:r>
            <a:r>
              <a:rPr lang="en-US" altLang="zh-CN" sz="2000" dirty="0">
                <a:solidFill>
                  <a:srgbClr val="FF0000"/>
                </a:solidFill>
                <a:latin typeface="微软雅黑" panose="020B0503020204020204" pitchFamily="34" charset="-122"/>
                <a:ea typeface="微软雅黑" panose="020B0503020204020204" pitchFamily="34" charset="-122"/>
              </a:rPr>
              <a:t>LDTR</a:t>
            </a:r>
            <a:r>
              <a:rPr lang="zh-CN" altLang="en-US" sz="2000" dirty="0">
                <a:solidFill>
                  <a:srgbClr val="FF0000"/>
                </a:solidFill>
                <a:latin typeface="微软雅黑" panose="020B0503020204020204" pitchFamily="34" charset="-122"/>
                <a:ea typeface="微软雅黑" panose="020B0503020204020204" pitchFamily="34" charset="-122"/>
              </a:rPr>
              <a:t>就可以实现对不同进程的段进行访问。</a:t>
            </a:r>
          </a:p>
        </p:txBody>
      </p:sp>
    </p:spTree>
    <p:extLst>
      <p:ext uri="{BB962C8B-B14F-4D97-AF65-F5344CB8AC3E}">
        <p14:creationId xmlns:p14="http://schemas.microsoft.com/office/powerpoint/2010/main" val="42415210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5356</TotalTime>
  <Words>2380</Words>
  <Application>Microsoft Office PowerPoint</Application>
  <PresentationFormat>宽屏</PresentationFormat>
  <Paragraphs>111</Paragraphs>
  <Slides>35</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35</vt:i4>
      </vt:variant>
    </vt:vector>
  </HeadingPairs>
  <TitlesOfParts>
    <vt:vector size="47" baseType="lpstr">
      <vt:lpstr>DengXian</vt:lpstr>
      <vt:lpstr>DengXian Light</vt:lpstr>
      <vt:lpstr>SimHei</vt:lpstr>
      <vt:lpstr>SimHei</vt:lpstr>
      <vt:lpstr>SimSun</vt:lpstr>
      <vt:lpstr>Microsoft YaHei</vt:lpstr>
      <vt:lpstr>Microsoft YaHei</vt:lpstr>
      <vt:lpstr>Arial</vt:lpstr>
      <vt:lpstr>Times New Roman</vt:lpstr>
      <vt:lpstr>Wingdings</vt:lpstr>
      <vt:lpstr>Office 主题</vt:lpstr>
      <vt:lpstr>默认设计模板</vt:lpstr>
      <vt:lpstr> </vt:lpstr>
      <vt:lpstr>第4章 系统调用的三层机制（上）</vt:lpstr>
      <vt:lpstr>PowerPoint 演示文稿</vt:lpstr>
      <vt:lpstr>如何区分用户态和内核态</vt:lpstr>
      <vt:lpstr>处理机寻址与全局描述符表</vt:lpstr>
      <vt:lpstr>处理机寻址与全局描述符表</vt:lpstr>
      <vt:lpstr>处理机寻址与全局描述符表</vt:lpstr>
      <vt:lpstr>处理机寻址与全局描述符表</vt:lpstr>
      <vt:lpstr>处理机寻址与全局描述符表</vt:lpstr>
      <vt:lpstr>进程的地址空间</vt:lpstr>
      <vt:lpstr> 几个问题</vt:lpstr>
      <vt:lpstr>用户态Vs内核态</vt:lpstr>
      <vt:lpstr>“进程” 的“上下文”</vt:lpstr>
      <vt:lpstr>保护现场和恢复现场</vt:lpstr>
      <vt:lpstr>中断处理的整体过程</vt:lpstr>
      <vt:lpstr>第二节 系统调用概述</vt:lpstr>
      <vt:lpstr>系统调用的理解</vt:lpstr>
      <vt:lpstr>一个C语言库函数系统调用的例子</vt:lpstr>
      <vt:lpstr>系统调用的理解</vt:lpstr>
      <vt:lpstr>系统调用的意义</vt:lpstr>
      <vt:lpstr>API和系统调用</vt:lpstr>
      <vt:lpstr>API和系统调用</vt:lpstr>
      <vt:lpstr>应用程序、封装例程、系统调用处理程序及 系统调用服务例程之间的关系</vt:lpstr>
      <vt:lpstr>系统调用程序及服务例程</vt:lpstr>
      <vt:lpstr>参数传递</vt:lpstr>
      <vt:lpstr>系统调用的内核代码</vt:lpstr>
      <vt:lpstr>系统调用机制的初始化</vt:lpstr>
      <vt:lpstr>第三节使用系统调用和内嵌汇编触发同一系统调用</vt:lpstr>
      <vt:lpstr>内嵌汇编触发系统调用获取系统当前时间</vt:lpstr>
      <vt:lpstr>两个参数的系统调用范例</vt:lpstr>
      <vt:lpstr>通用触发系统调用的库函数syscall</vt:lpstr>
      <vt:lpstr>C标准库函数 VS 系统调用</vt:lpstr>
      <vt:lpstr>C标准库函数 VS 系统调用</vt:lpstr>
      <vt:lpstr>总结</vt:lpstr>
      <vt:lpstr>作业和实验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Long X</cp:lastModifiedBy>
  <cp:revision>488</cp:revision>
  <dcterms:created xsi:type="dcterms:W3CDTF">2019-02-22T02:53:30Z</dcterms:created>
  <dcterms:modified xsi:type="dcterms:W3CDTF">2023-12-25T01:37:28Z</dcterms:modified>
</cp:coreProperties>
</file>